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290" r:id="rId3"/>
    <p:sldId id="288" r:id="rId4"/>
    <p:sldId id="289" r:id="rId5"/>
    <p:sldId id="291" r:id="rId6"/>
    <p:sldId id="294" r:id="rId7"/>
    <p:sldId id="295" r:id="rId8"/>
    <p:sldId id="296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senza titolo" id="{62C996DD-9444-4369-97C5-C68646DDE612}">
          <p14:sldIdLst>
            <p14:sldId id="293"/>
            <p14:sldId id="290"/>
            <p14:sldId id="288"/>
            <p14:sldId id="289"/>
            <p14:sldId id="291"/>
            <p14:sldId id="294"/>
            <p14:sldId id="295"/>
            <p14:sldId id="29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16" autoAdjust="0"/>
    <p:restoredTop sz="94660"/>
  </p:normalViewPr>
  <p:slideViewPr>
    <p:cSldViewPr>
      <p:cViewPr varScale="1">
        <p:scale>
          <a:sx n="78" d="100"/>
          <a:sy n="78" d="100"/>
        </p:scale>
        <p:origin x="1579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9E373-82E2-44A8-8727-DBC61A404034}" type="datetimeFigureOut">
              <a:rPr lang="it-IT" smtClean="0"/>
              <a:pPr/>
              <a:t>05/05/2019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67501-8755-45F4-A214-93A09882E5B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9E373-82E2-44A8-8727-DBC61A404034}" type="datetimeFigureOut">
              <a:rPr lang="it-IT" smtClean="0"/>
              <a:pPr/>
              <a:t>05/05/2019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67501-8755-45F4-A214-93A09882E5B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9E373-82E2-44A8-8727-DBC61A404034}" type="datetimeFigureOut">
              <a:rPr lang="it-IT" smtClean="0"/>
              <a:pPr/>
              <a:t>05/05/2019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67501-8755-45F4-A214-93A09882E5B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9E373-82E2-44A8-8727-DBC61A404034}" type="datetimeFigureOut">
              <a:rPr lang="it-IT" smtClean="0"/>
              <a:pPr/>
              <a:t>05/05/2019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67501-8755-45F4-A214-93A09882E5B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9E373-82E2-44A8-8727-DBC61A404034}" type="datetimeFigureOut">
              <a:rPr lang="it-IT" smtClean="0"/>
              <a:pPr/>
              <a:t>05/05/2019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67501-8755-45F4-A214-93A09882E5B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9E373-82E2-44A8-8727-DBC61A404034}" type="datetimeFigureOut">
              <a:rPr lang="it-IT" smtClean="0"/>
              <a:pPr/>
              <a:t>05/05/2019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67501-8755-45F4-A214-93A09882E5B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9E373-82E2-44A8-8727-DBC61A404034}" type="datetimeFigureOut">
              <a:rPr lang="it-IT" smtClean="0"/>
              <a:pPr/>
              <a:t>05/05/2019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67501-8755-45F4-A214-93A09882E5B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9E373-82E2-44A8-8727-DBC61A404034}" type="datetimeFigureOut">
              <a:rPr lang="it-IT" smtClean="0"/>
              <a:pPr/>
              <a:t>05/05/2019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67501-8755-45F4-A214-93A09882E5B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9E373-82E2-44A8-8727-DBC61A404034}" type="datetimeFigureOut">
              <a:rPr lang="it-IT" smtClean="0"/>
              <a:pPr/>
              <a:t>05/05/2019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67501-8755-45F4-A214-93A09882E5B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9E373-82E2-44A8-8727-DBC61A404034}" type="datetimeFigureOut">
              <a:rPr lang="it-IT" smtClean="0"/>
              <a:pPr/>
              <a:t>05/05/2019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67501-8755-45F4-A214-93A09882E5B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9E373-82E2-44A8-8727-DBC61A404034}" type="datetimeFigureOut">
              <a:rPr lang="it-IT" smtClean="0"/>
              <a:pPr/>
              <a:t>05/05/2019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67501-8755-45F4-A214-93A09882E5B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9E373-82E2-44A8-8727-DBC61A404034}" type="datetimeFigureOut">
              <a:rPr lang="it-IT" smtClean="0"/>
              <a:pPr/>
              <a:t>05/05/2019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67501-8755-45F4-A214-93A09882E5B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new345.altervista.org/Dispense/Array_vs_Vettori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okabyte.it/2015/09/java8lambda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29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000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5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515622"/>
            <a:ext cx="5534025" cy="6340936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1026" name="Picture 2" descr="Immagine che contiene orologio, oggetto, mostrando, parete&#10;&#10;Descrizione generata automaticamente"/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/>
          </a:blip>
          <a:srcRect r="3" b="5929"/>
          <a:stretch/>
        </p:blipFill>
        <p:spPr bwMode="auto">
          <a:xfrm>
            <a:off x="-1" y="672598"/>
            <a:ext cx="5381626" cy="6192886"/>
          </a:xfrm>
          <a:custGeom>
            <a:avLst/>
            <a:gdLst>
              <a:gd name="connsiteX0" fmla="*/ 2178155 w 5298683"/>
              <a:gd name="connsiteY0" fmla="*/ 0 h 6097438"/>
              <a:gd name="connsiteX1" fmla="*/ 5298683 w 5298683"/>
              <a:gd name="connsiteY1" fmla="*/ 3120527 h 6097438"/>
              <a:gd name="connsiteX2" fmla="*/ 3392805 w 5298683"/>
              <a:gd name="connsiteY2" fmla="*/ 5995828 h 6097438"/>
              <a:gd name="connsiteX3" fmla="*/ 3115184 w 5298683"/>
              <a:gd name="connsiteY3" fmla="*/ 6097438 h 6097438"/>
              <a:gd name="connsiteX4" fmla="*/ 1241127 w 5298683"/>
              <a:gd name="connsiteY4" fmla="*/ 6097438 h 6097438"/>
              <a:gd name="connsiteX5" fmla="*/ 963506 w 5298683"/>
              <a:gd name="connsiteY5" fmla="*/ 5995828 h 6097438"/>
              <a:gd name="connsiteX6" fmla="*/ 193210 w 5298683"/>
              <a:gd name="connsiteY6" fmla="*/ 5528477 h 6097438"/>
              <a:gd name="connsiteX7" fmla="*/ 0 w 5298683"/>
              <a:gd name="connsiteY7" fmla="*/ 5352876 h 6097438"/>
              <a:gd name="connsiteX8" fmla="*/ 0 w 5298683"/>
              <a:gd name="connsiteY8" fmla="*/ 888178 h 6097438"/>
              <a:gd name="connsiteX9" fmla="*/ 193210 w 5298683"/>
              <a:gd name="connsiteY9" fmla="*/ 712577 h 6097438"/>
              <a:gd name="connsiteX10" fmla="*/ 2178155 w 5298683"/>
              <a:gd name="connsiteY10" fmla="*/ 0 h 6097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noFill/>
          <a:effectLst>
            <a:softEdge rad="0"/>
          </a:effectLst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636068" y="790576"/>
            <a:ext cx="4321001" cy="742949"/>
          </a:xfrm>
        </p:spPr>
        <p:txBody>
          <a:bodyPr anchor="t">
            <a:normAutofit/>
          </a:bodyPr>
          <a:lstStyle/>
          <a:p>
            <a:pPr algn="r"/>
            <a:r>
              <a:rPr lang="it-IT" sz="4000" b="1">
                <a:solidFill>
                  <a:srgbClr val="0070C0"/>
                </a:solidFill>
              </a:rPr>
              <a:t>Scandire …..</a:t>
            </a:r>
            <a:endParaRPr lang="it-IT" sz="4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778098"/>
          </a:xfrm>
        </p:spPr>
        <p:txBody>
          <a:bodyPr/>
          <a:lstStyle/>
          <a:p>
            <a:r>
              <a:rPr lang="it-IT" b="1" dirty="0">
                <a:solidFill>
                  <a:srgbClr val="0070C0"/>
                </a:solidFill>
              </a:rPr>
              <a:t>….. Collezioni 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57298"/>
            <a:ext cx="9128854" cy="5059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5EBD185-695F-49FD-A74A-3A9B8674D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it-IT" b="1" dirty="0" err="1">
                <a:solidFill>
                  <a:srgbClr val="0070C0"/>
                </a:solidFill>
              </a:rPr>
              <a:t>for</a:t>
            </a:r>
            <a:r>
              <a:rPr lang="it-IT" b="1" dirty="0">
                <a:solidFill>
                  <a:srgbClr val="0070C0"/>
                </a:solidFill>
              </a:rPr>
              <a:t> generalizzato </a:t>
            </a:r>
          </a:p>
        </p:txBody>
      </p:sp>
      <p:pic>
        <p:nvPicPr>
          <p:cNvPr id="4" name="Segnaposto contenuto 3">
            <a:hlinkClick r:id="rId2"/>
            <a:extLst>
              <a:ext uri="{FF2B5EF4-FFF2-40B4-BE49-F238E27FC236}">
                <a16:creationId xmlns:a16="http://schemas.microsoft.com/office/drawing/2014/main" id="{2A2D3C75-0546-49E3-A517-6E60458F7B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68584" y="1268760"/>
            <a:ext cx="8676737" cy="496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816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0070C0"/>
                </a:solidFill>
              </a:rPr>
              <a:t>Scandire collezioni</a:t>
            </a:r>
            <a:endParaRPr lang="it-IT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06" y="857232"/>
            <a:ext cx="6840760" cy="5168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asellaDiTesto 3"/>
          <p:cNvSpPr txBox="1"/>
          <p:nvPr/>
        </p:nvSpPr>
        <p:spPr>
          <a:xfrm>
            <a:off x="5214942" y="3571876"/>
            <a:ext cx="37862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>
                <a:solidFill>
                  <a:srgbClr val="0070C0"/>
                </a:solidFill>
              </a:rPr>
              <a:t>ArrayList</a:t>
            </a:r>
            <a:r>
              <a:rPr lang="it-IT" b="1" dirty="0">
                <a:solidFill>
                  <a:srgbClr val="0070C0"/>
                </a:solidFill>
              </a:rPr>
              <a:t> &lt;</a:t>
            </a:r>
            <a:r>
              <a:rPr lang="it-IT" b="1" dirty="0" err="1">
                <a:solidFill>
                  <a:srgbClr val="0070C0"/>
                </a:solidFill>
              </a:rPr>
              <a:t>Student</a:t>
            </a:r>
            <a:r>
              <a:rPr lang="it-IT" b="1" dirty="0">
                <a:solidFill>
                  <a:srgbClr val="0070C0"/>
                </a:solidFill>
              </a:rPr>
              <a:t>&gt; </a:t>
            </a:r>
            <a:r>
              <a:rPr lang="it-IT" b="1" dirty="0" err="1">
                <a:solidFill>
                  <a:srgbClr val="0070C0"/>
                </a:solidFill>
              </a:rPr>
              <a:t>studentBody</a:t>
            </a:r>
            <a:endParaRPr lang="it-IT" b="1" dirty="0">
              <a:solidFill>
                <a:srgbClr val="0070C0"/>
              </a:solidFill>
            </a:endParaRPr>
          </a:p>
          <a:p>
            <a:r>
              <a:rPr lang="it-IT" b="1" dirty="0">
                <a:solidFill>
                  <a:srgbClr val="0070C0"/>
                </a:solidFill>
              </a:rPr>
              <a:t>                = </a:t>
            </a:r>
            <a:r>
              <a:rPr lang="it-IT" b="1" dirty="0" err="1">
                <a:solidFill>
                  <a:srgbClr val="0070C0"/>
                </a:solidFill>
              </a:rPr>
              <a:t>new</a:t>
            </a:r>
            <a:r>
              <a:rPr lang="it-IT" b="1" dirty="0">
                <a:solidFill>
                  <a:srgbClr val="0070C0"/>
                </a:solidFill>
              </a:rPr>
              <a:t> </a:t>
            </a:r>
            <a:r>
              <a:rPr lang="it-IT" b="1" dirty="0" err="1">
                <a:solidFill>
                  <a:srgbClr val="0070C0"/>
                </a:solidFill>
              </a:rPr>
              <a:t>ArrayList</a:t>
            </a:r>
            <a:r>
              <a:rPr lang="it-IT" b="1" dirty="0">
                <a:solidFill>
                  <a:srgbClr val="0070C0"/>
                </a:solidFill>
              </a:rPr>
              <a:t> &lt;</a:t>
            </a:r>
            <a:r>
              <a:rPr lang="it-IT" b="1" dirty="0" err="1">
                <a:solidFill>
                  <a:srgbClr val="0070C0"/>
                </a:solidFill>
              </a:rPr>
              <a:t>Student</a:t>
            </a:r>
            <a:r>
              <a:rPr lang="it-IT" b="1" dirty="0">
                <a:solidFill>
                  <a:srgbClr val="0070C0"/>
                </a:solidFill>
              </a:rPr>
              <a:t>&gt; ();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5286380" y="4500570"/>
            <a:ext cx="3571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>
                <a:solidFill>
                  <a:srgbClr val="0070C0"/>
                </a:solidFill>
              </a:rPr>
              <a:t>for</a:t>
            </a:r>
            <a:r>
              <a:rPr lang="it-IT" b="1" dirty="0">
                <a:solidFill>
                  <a:srgbClr val="0070C0"/>
                </a:solidFill>
              </a:rPr>
              <a:t> (</a:t>
            </a:r>
            <a:r>
              <a:rPr lang="it-IT" b="1" dirty="0" err="1">
                <a:solidFill>
                  <a:srgbClr val="0070C0"/>
                </a:solidFill>
              </a:rPr>
              <a:t>Student</a:t>
            </a:r>
            <a:r>
              <a:rPr lang="it-IT" b="1" dirty="0">
                <a:solidFill>
                  <a:srgbClr val="0070C0"/>
                </a:solidFill>
              </a:rPr>
              <a:t> </a:t>
            </a:r>
            <a:r>
              <a:rPr lang="it-IT" b="1" dirty="0">
                <a:solidFill>
                  <a:srgbClr val="00B050"/>
                </a:solidFill>
              </a:rPr>
              <a:t>x</a:t>
            </a:r>
            <a:r>
              <a:rPr lang="it-IT" b="1" dirty="0">
                <a:solidFill>
                  <a:srgbClr val="0070C0"/>
                </a:solidFill>
              </a:rPr>
              <a:t>: </a:t>
            </a:r>
            <a:r>
              <a:rPr lang="it-IT" b="1" dirty="0" err="1">
                <a:solidFill>
                  <a:srgbClr val="0070C0"/>
                </a:solidFill>
              </a:rPr>
              <a:t>studentBody</a:t>
            </a:r>
            <a:r>
              <a:rPr lang="it-IT" b="1" dirty="0">
                <a:solidFill>
                  <a:srgbClr val="0070C0"/>
                </a:solidFill>
              </a:rPr>
              <a:t>)</a:t>
            </a:r>
          </a:p>
          <a:p>
            <a:r>
              <a:rPr lang="it-IT" b="1" dirty="0">
                <a:solidFill>
                  <a:srgbClr val="0070C0"/>
                </a:solidFill>
              </a:rPr>
              <a:t>               // istruzione che usa </a:t>
            </a:r>
            <a:r>
              <a:rPr lang="it-IT" b="1" dirty="0">
                <a:solidFill>
                  <a:srgbClr val="00B050"/>
                </a:solidFill>
              </a:rPr>
              <a:t>x</a:t>
            </a:r>
          </a:p>
          <a:p>
            <a:r>
              <a:rPr lang="it-IT" b="1" dirty="0">
                <a:solidFill>
                  <a:srgbClr val="0070C0"/>
                </a:solidFill>
              </a:rPr>
              <a:t>           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70C0"/>
                </a:solidFill>
              </a:rPr>
              <a:t>Scandire collezioni: Java 8</a:t>
            </a:r>
            <a:endParaRPr lang="it-IT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484784"/>
            <a:ext cx="8455679" cy="4613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>
            <a:noAutofit/>
          </a:bodyPr>
          <a:lstStyle/>
          <a:p>
            <a:r>
              <a:rPr lang="it-IT" sz="3200" b="1" dirty="0">
                <a:solidFill>
                  <a:srgbClr val="0070C0"/>
                </a:solidFill>
                <a:hlinkClick r:id="rId2"/>
              </a:rPr>
              <a:t>Java 8: stile di programmazione funzionale</a:t>
            </a:r>
            <a:endParaRPr lang="it-IT" sz="3200" b="1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5778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it-IT" dirty="0"/>
              <a:t>import java.util.*;</a:t>
            </a:r>
          </a:p>
          <a:p>
            <a:pPr>
              <a:buNone/>
            </a:pPr>
            <a:r>
              <a:rPr lang="it-IT" dirty="0"/>
              <a:t> </a:t>
            </a:r>
          </a:p>
          <a:p>
            <a:pPr>
              <a:buNone/>
            </a:pPr>
            <a:r>
              <a:rPr lang="it-IT" dirty="0"/>
              <a:t>public </a:t>
            </a:r>
            <a:r>
              <a:rPr lang="it-IT" dirty="0" err="1"/>
              <a:t>class</a:t>
            </a:r>
            <a:r>
              <a:rPr lang="it-IT" dirty="0"/>
              <a:t> Prova8 {</a:t>
            </a:r>
          </a:p>
          <a:p>
            <a:pPr>
              <a:buNone/>
            </a:pPr>
            <a:r>
              <a:rPr lang="it-IT" dirty="0"/>
              <a:t>	</a:t>
            </a:r>
          </a:p>
          <a:p>
            <a:pPr>
              <a:buNone/>
            </a:pPr>
            <a:r>
              <a:rPr lang="it-IT" dirty="0"/>
              <a:t>	</a:t>
            </a:r>
            <a:r>
              <a:rPr lang="it-IT" b="1" dirty="0" err="1">
                <a:solidFill>
                  <a:srgbClr val="0070C0"/>
                </a:solidFill>
              </a:rPr>
              <a:t>ArrayList</a:t>
            </a:r>
            <a:r>
              <a:rPr lang="it-IT" b="1" dirty="0">
                <a:solidFill>
                  <a:srgbClr val="0070C0"/>
                </a:solidFill>
              </a:rPr>
              <a:t>&lt;</a:t>
            </a:r>
            <a:r>
              <a:rPr lang="it-IT" b="1" dirty="0" err="1">
                <a:solidFill>
                  <a:srgbClr val="0070C0"/>
                </a:solidFill>
              </a:rPr>
              <a:t>String</a:t>
            </a:r>
            <a:r>
              <a:rPr lang="it-IT" b="1" dirty="0">
                <a:solidFill>
                  <a:srgbClr val="0070C0"/>
                </a:solidFill>
              </a:rPr>
              <a:t>&gt; elenco = </a:t>
            </a:r>
            <a:r>
              <a:rPr lang="it-IT" b="1" dirty="0" err="1">
                <a:solidFill>
                  <a:srgbClr val="0070C0"/>
                </a:solidFill>
              </a:rPr>
              <a:t>new</a:t>
            </a:r>
            <a:r>
              <a:rPr lang="it-IT" b="1" dirty="0">
                <a:solidFill>
                  <a:srgbClr val="0070C0"/>
                </a:solidFill>
              </a:rPr>
              <a:t> </a:t>
            </a:r>
            <a:r>
              <a:rPr lang="it-IT" b="1" dirty="0" err="1">
                <a:solidFill>
                  <a:srgbClr val="0070C0"/>
                </a:solidFill>
              </a:rPr>
              <a:t>ArrayList</a:t>
            </a:r>
            <a:r>
              <a:rPr lang="it-IT" b="1" dirty="0">
                <a:solidFill>
                  <a:srgbClr val="0070C0"/>
                </a:solidFill>
              </a:rPr>
              <a:t>&lt;</a:t>
            </a:r>
            <a:r>
              <a:rPr lang="it-IT" b="1" dirty="0" err="1">
                <a:solidFill>
                  <a:srgbClr val="0070C0"/>
                </a:solidFill>
              </a:rPr>
              <a:t>String</a:t>
            </a:r>
            <a:r>
              <a:rPr lang="it-IT" b="1" dirty="0">
                <a:solidFill>
                  <a:srgbClr val="0070C0"/>
                </a:solidFill>
              </a:rPr>
              <a:t>&gt;();</a:t>
            </a:r>
          </a:p>
          <a:p>
            <a:pPr>
              <a:buNone/>
            </a:pPr>
            <a:r>
              <a:rPr lang="it-IT" dirty="0"/>
              <a:t>	</a:t>
            </a:r>
          </a:p>
          <a:p>
            <a:pPr>
              <a:buNone/>
            </a:pPr>
            <a:r>
              <a:rPr lang="it-IT" dirty="0"/>
              <a:t>	</a:t>
            </a:r>
            <a:r>
              <a:rPr lang="it-IT" b="1" dirty="0">
                <a:solidFill>
                  <a:srgbClr val="00B050"/>
                </a:solidFill>
              </a:rPr>
              <a:t>/**</a:t>
            </a:r>
          </a:p>
          <a:p>
            <a:pPr>
              <a:buNone/>
            </a:pPr>
            <a:r>
              <a:rPr lang="it-IT" b="1" dirty="0">
                <a:solidFill>
                  <a:srgbClr val="00B050"/>
                </a:solidFill>
              </a:rPr>
              <a:t>	* Metodo per inizializzare</a:t>
            </a:r>
          </a:p>
          <a:p>
            <a:pPr>
              <a:buNone/>
            </a:pPr>
            <a:r>
              <a:rPr lang="it-IT" b="1" dirty="0">
                <a:solidFill>
                  <a:srgbClr val="00B050"/>
                </a:solidFill>
              </a:rPr>
              <a:t>	* gli elementi dell'elenco</a:t>
            </a:r>
          </a:p>
          <a:p>
            <a:pPr>
              <a:buNone/>
            </a:pPr>
            <a:r>
              <a:rPr lang="it-IT" b="1" dirty="0">
                <a:solidFill>
                  <a:srgbClr val="00B050"/>
                </a:solidFill>
              </a:rPr>
              <a:t>	*/</a:t>
            </a:r>
          </a:p>
          <a:p>
            <a:pPr>
              <a:buNone/>
            </a:pPr>
            <a:r>
              <a:rPr lang="it-IT" dirty="0"/>
              <a:t>	public </a:t>
            </a:r>
            <a:r>
              <a:rPr lang="it-IT" dirty="0" err="1"/>
              <a:t>void</a:t>
            </a:r>
            <a:r>
              <a:rPr lang="it-IT" dirty="0"/>
              <a:t> </a:t>
            </a:r>
            <a:r>
              <a:rPr lang="it-IT" dirty="0" err="1"/>
              <a:t>creaElenco</a:t>
            </a:r>
            <a:r>
              <a:rPr lang="it-IT" dirty="0"/>
              <a:t>(){</a:t>
            </a:r>
          </a:p>
          <a:p>
            <a:pPr>
              <a:buNone/>
            </a:pPr>
            <a:r>
              <a:rPr lang="it-IT" dirty="0"/>
              <a:t>		</a:t>
            </a:r>
            <a:r>
              <a:rPr lang="it-IT" dirty="0" err="1"/>
              <a:t>elenco.add</a:t>
            </a:r>
            <a:r>
              <a:rPr lang="it-IT" dirty="0"/>
              <a:t>("Rossi");</a:t>
            </a:r>
          </a:p>
          <a:p>
            <a:pPr>
              <a:buNone/>
            </a:pPr>
            <a:r>
              <a:rPr lang="it-IT" dirty="0"/>
              <a:t>		</a:t>
            </a:r>
            <a:r>
              <a:rPr lang="it-IT" dirty="0" err="1"/>
              <a:t>elenco.add</a:t>
            </a:r>
            <a:r>
              <a:rPr lang="it-IT" dirty="0"/>
              <a:t>("Verdi");</a:t>
            </a:r>
          </a:p>
          <a:p>
            <a:pPr>
              <a:buNone/>
            </a:pPr>
            <a:r>
              <a:rPr lang="it-IT" dirty="0"/>
              <a:t>		</a:t>
            </a:r>
            <a:r>
              <a:rPr lang="it-IT" dirty="0" err="1"/>
              <a:t>elenco.add</a:t>
            </a:r>
            <a:r>
              <a:rPr lang="it-IT" dirty="0"/>
              <a:t>("Gialli");</a:t>
            </a:r>
          </a:p>
          <a:p>
            <a:pPr>
              <a:buNone/>
            </a:pPr>
            <a:r>
              <a:rPr lang="it-IT" dirty="0"/>
              <a:t>	}</a:t>
            </a:r>
          </a:p>
          <a:p>
            <a:pPr>
              <a:buNone/>
            </a:pPr>
            <a:endParaRPr lang="it-IT" sz="1100" dirty="0"/>
          </a:p>
          <a:p>
            <a:pPr>
              <a:buNone/>
            </a:pPr>
            <a:r>
              <a:rPr lang="it-IT" b="1" dirty="0">
                <a:solidFill>
                  <a:srgbClr val="00B050"/>
                </a:solidFill>
              </a:rPr>
              <a:t>… proseguo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45AC0FBE-3488-42C8-B649-5289BE4F82D1}"/>
              </a:ext>
            </a:extLst>
          </p:cNvPr>
          <p:cNvSpPr txBox="1"/>
          <p:nvPr/>
        </p:nvSpPr>
        <p:spPr>
          <a:xfrm>
            <a:off x="2071572" y="1047056"/>
            <a:ext cx="50008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>
                <a:solidFill>
                  <a:srgbClr val="0070C0"/>
                </a:solidFill>
              </a:rPr>
              <a:t>Codice (1) …. array dinamico</a:t>
            </a:r>
            <a:endParaRPr lang="it-IT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>
                <a:solidFill>
                  <a:srgbClr val="0070C0"/>
                </a:solidFill>
              </a:rPr>
              <a:t>Codice(2) …. uso </a:t>
            </a:r>
            <a:r>
              <a:rPr lang="it-IT" sz="3200" b="1" dirty="0" err="1">
                <a:solidFill>
                  <a:srgbClr val="0070C0"/>
                </a:solidFill>
              </a:rPr>
              <a:t>ForEach</a:t>
            </a:r>
            <a:endParaRPr lang="it-IT" sz="3200" b="1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72098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it-IT" b="1" dirty="0">
                <a:solidFill>
                  <a:srgbClr val="00B050"/>
                </a:solidFill>
              </a:rPr>
              <a:t>      </a:t>
            </a:r>
            <a:r>
              <a:rPr lang="it-IT" sz="4500" b="1" dirty="0">
                <a:solidFill>
                  <a:srgbClr val="00B050"/>
                </a:solidFill>
              </a:rPr>
              <a:t>/**</a:t>
            </a:r>
          </a:p>
          <a:p>
            <a:pPr>
              <a:buNone/>
            </a:pPr>
            <a:r>
              <a:rPr lang="it-IT" sz="4500" b="1" dirty="0">
                <a:solidFill>
                  <a:srgbClr val="00B050"/>
                </a:solidFill>
              </a:rPr>
              <a:t>	* Metodo per visualizzare a terminale</a:t>
            </a:r>
          </a:p>
          <a:p>
            <a:pPr>
              <a:buNone/>
            </a:pPr>
            <a:r>
              <a:rPr lang="it-IT" sz="4500" b="1" dirty="0">
                <a:solidFill>
                  <a:srgbClr val="00B050"/>
                </a:solidFill>
              </a:rPr>
              <a:t>	* il numero e gli elementi dell'elenco</a:t>
            </a:r>
          </a:p>
          <a:p>
            <a:pPr>
              <a:buNone/>
            </a:pPr>
            <a:r>
              <a:rPr lang="it-IT" sz="4500" b="1" dirty="0">
                <a:solidFill>
                  <a:srgbClr val="00B050"/>
                </a:solidFill>
              </a:rPr>
              <a:t>	*/</a:t>
            </a:r>
          </a:p>
          <a:p>
            <a:pPr>
              <a:buNone/>
            </a:pPr>
            <a:r>
              <a:rPr lang="it-IT" sz="4500" dirty="0"/>
              <a:t>	public </a:t>
            </a:r>
            <a:r>
              <a:rPr lang="it-IT" sz="4500" dirty="0" err="1"/>
              <a:t>void</a:t>
            </a:r>
            <a:r>
              <a:rPr lang="it-IT" sz="4500" dirty="0"/>
              <a:t> </a:t>
            </a:r>
            <a:r>
              <a:rPr lang="it-IT" sz="4500" dirty="0" err="1"/>
              <a:t>vediNew</a:t>
            </a:r>
            <a:r>
              <a:rPr lang="it-IT" sz="4500" dirty="0"/>
              <a:t>(){</a:t>
            </a:r>
          </a:p>
          <a:p>
            <a:pPr>
              <a:buNone/>
            </a:pPr>
            <a:endParaRPr lang="it-IT" sz="4500" dirty="0"/>
          </a:p>
          <a:p>
            <a:pPr>
              <a:buNone/>
            </a:pPr>
            <a:r>
              <a:rPr lang="it-IT" sz="4500" dirty="0"/>
              <a:t>		</a:t>
            </a:r>
            <a:r>
              <a:rPr lang="it-IT" sz="4500" dirty="0">
                <a:solidFill>
                  <a:srgbClr val="00B050"/>
                </a:solidFill>
              </a:rPr>
              <a:t>// Java 8 è stato esteso con una API di tipo </a:t>
            </a:r>
            <a:r>
              <a:rPr lang="it-IT" sz="4500" dirty="0" err="1">
                <a:solidFill>
                  <a:srgbClr val="00B050"/>
                </a:solidFill>
              </a:rPr>
              <a:t>pipe-filter</a:t>
            </a:r>
            <a:r>
              <a:rPr lang="it-IT" sz="4500" dirty="0">
                <a:solidFill>
                  <a:srgbClr val="00B050"/>
                </a:solidFill>
              </a:rPr>
              <a:t> specifica per le </a:t>
            </a:r>
            <a:r>
              <a:rPr lang="it-IT" sz="4500" dirty="0" err="1">
                <a:solidFill>
                  <a:srgbClr val="00B050"/>
                </a:solidFill>
              </a:rPr>
              <a:t>Collection</a:t>
            </a:r>
            <a:endParaRPr lang="it-IT" sz="4500" dirty="0">
              <a:solidFill>
                <a:srgbClr val="00B050"/>
              </a:solidFill>
            </a:endParaRPr>
          </a:p>
          <a:p>
            <a:pPr>
              <a:buNone/>
            </a:pPr>
            <a:r>
              <a:rPr lang="it-IT" sz="4500" dirty="0">
                <a:solidFill>
                  <a:srgbClr val="00B050"/>
                </a:solidFill>
              </a:rPr>
              <a:t>		// Un ciclo può essere espresso con la </a:t>
            </a:r>
            <a:r>
              <a:rPr lang="it-IT" sz="4500" b="1" dirty="0" err="1">
                <a:solidFill>
                  <a:srgbClr val="00B050"/>
                </a:solidFill>
              </a:rPr>
              <a:t>Stream</a:t>
            </a:r>
            <a:r>
              <a:rPr lang="it-IT" sz="4500" b="1" dirty="0">
                <a:solidFill>
                  <a:srgbClr val="00B050"/>
                </a:solidFill>
              </a:rPr>
              <a:t> API </a:t>
            </a:r>
            <a:r>
              <a:rPr lang="it-IT" sz="4500" dirty="0">
                <a:solidFill>
                  <a:srgbClr val="00B050"/>
                </a:solidFill>
              </a:rPr>
              <a:t>del JDK 8</a:t>
            </a:r>
          </a:p>
          <a:p>
            <a:pPr>
              <a:buNone/>
            </a:pPr>
            <a:r>
              <a:rPr lang="it-IT" sz="4500" dirty="0">
                <a:solidFill>
                  <a:srgbClr val="00B050"/>
                </a:solidFill>
              </a:rPr>
              <a:t>		// in un modo molto più leggibile, facendo ampio uso di </a:t>
            </a:r>
            <a:r>
              <a:rPr lang="it-IT" sz="4500" b="1" dirty="0">
                <a:solidFill>
                  <a:srgbClr val="00B050"/>
                </a:solidFill>
              </a:rPr>
              <a:t>espressioni lambda</a:t>
            </a:r>
            <a:r>
              <a:rPr lang="it-IT" sz="4500" dirty="0">
                <a:solidFill>
                  <a:srgbClr val="00B050"/>
                </a:solidFill>
              </a:rPr>
              <a:t>:</a:t>
            </a:r>
          </a:p>
          <a:p>
            <a:pPr>
              <a:buNone/>
            </a:pPr>
            <a:r>
              <a:rPr lang="it-IT" sz="4500" dirty="0"/>
              <a:t>			</a:t>
            </a:r>
          </a:p>
          <a:p>
            <a:pPr>
              <a:buNone/>
            </a:pPr>
            <a:r>
              <a:rPr lang="it-IT" sz="4500" dirty="0"/>
              <a:t>		</a:t>
            </a:r>
            <a:r>
              <a:rPr lang="it-IT" sz="4500" b="1" dirty="0" err="1">
                <a:solidFill>
                  <a:srgbClr val="0070C0"/>
                </a:solidFill>
              </a:rPr>
              <a:t>elenco.forEach</a:t>
            </a:r>
            <a:r>
              <a:rPr lang="it-IT" sz="4500" b="1" dirty="0">
                <a:solidFill>
                  <a:srgbClr val="0070C0"/>
                </a:solidFill>
              </a:rPr>
              <a:t>(x -&gt; {</a:t>
            </a:r>
          </a:p>
          <a:p>
            <a:pPr>
              <a:buNone/>
            </a:pPr>
            <a:r>
              <a:rPr lang="it-IT" sz="4500" b="1" dirty="0">
                <a:solidFill>
                  <a:srgbClr val="0070C0"/>
                </a:solidFill>
              </a:rPr>
              <a:t>	                                                           </a:t>
            </a:r>
            <a:r>
              <a:rPr lang="it-IT" sz="4500" b="1" dirty="0" err="1">
                <a:solidFill>
                  <a:srgbClr val="0070C0"/>
                </a:solidFill>
              </a:rPr>
              <a:t>System.out.println</a:t>
            </a:r>
            <a:r>
              <a:rPr lang="it-IT" sz="4500" b="1" dirty="0">
                <a:solidFill>
                  <a:srgbClr val="0070C0"/>
                </a:solidFill>
              </a:rPr>
              <a:t>(x);});</a:t>
            </a:r>
          </a:p>
          <a:p>
            <a:pPr>
              <a:buNone/>
            </a:pPr>
            <a:r>
              <a:rPr lang="it-IT" sz="4500" dirty="0"/>
              <a:t>	    </a:t>
            </a:r>
          </a:p>
          <a:p>
            <a:pPr>
              <a:buNone/>
            </a:pPr>
            <a:r>
              <a:rPr lang="it-IT" sz="4500" dirty="0"/>
              <a:t>	             </a:t>
            </a:r>
            <a:r>
              <a:rPr lang="it-IT" sz="4500" dirty="0">
                <a:solidFill>
                  <a:srgbClr val="00B050"/>
                </a:solidFill>
              </a:rPr>
              <a:t>// oppure senza fare uso di espressioni lambda:</a:t>
            </a:r>
          </a:p>
          <a:p>
            <a:pPr>
              <a:buNone/>
            </a:pPr>
            <a:r>
              <a:rPr lang="it-IT" sz="4500" dirty="0"/>
              <a:t>	            </a:t>
            </a:r>
            <a:r>
              <a:rPr lang="it-IT" sz="4500" dirty="0" err="1"/>
              <a:t>System.out.println</a:t>
            </a:r>
            <a:r>
              <a:rPr lang="it-IT" sz="4500" dirty="0"/>
              <a:t>("</a:t>
            </a:r>
            <a:r>
              <a:rPr lang="it-IT" sz="4500" dirty="0" err="1"/>
              <a:t>\nUso</a:t>
            </a:r>
            <a:r>
              <a:rPr lang="it-IT" sz="4500" dirty="0"/>
              <a:t> </a:t>
            </a:r>
            <a:r>
              <a:rPr lang="it-IT" sz="4500" dirty="0" err="1"/>
              <a:t>ForEach</a:t>
            </a:r>
            <a:r>
              <a:rPr lang="it-IT" sz="4500" dirty="0"/>
              <a:t> senza fare uso di espressioni lambda");</a:t>
            </a:r>
          </a:p>
          <a:p>
            <a:pPr>
              <a:buNone/>
            </a:pPr>
            <a:r>
              <a:rPr lang="it-IT" sz="4500" dirty="0"/>
              <a:t>	         </a:t>
            </a:r>
            <a:r>
              <a:rPr lang="it-IT" sz="4500" b="1" dirty="0" err="1">
                <a:solidFill>
                  <a:srgbClr val="0070C0"/>
                </a:solidFill>
              </a:rPr>
              <a:t>elenco.forEach</a:t>
            </a:r>
            <a:r>
              <a:rPr lang="it-IT" sz="4500" b="1" dirty="0">
                <a:solidFill>
                  <a:srgbClr val="0070C0"/>
                </a:solidFill>
              </a:rPr>
              <a:t>(</a:t>
            </a:r>
            <a:r>
              <a:rPr lang="it-IT" sz="4500" b="1" dirty="0" err="1">
                <a:solidFill>
                  <a:srgbClr val="0070C0"/>
                </a:solidFill>
              </a:rPr>
              <a:t>System.out</a:t>
            </a:r>
            <a:r>
              <a:rPr lang="it-IT" sz="4500" b="1" dirty="0">
                <a:solidFill>
                  <a:srgbClr val="0070C0"/>
                </a:solidFill>
              </a:rPr>
              <a:t>::</a:t>
            </a:r>
            <a:r>
              <a:rPr lang="it-IT" sz="4500" b="1" dirty="0" err="1">
                <a:solidFill>
                  <a:srgbClr val="0070C0"/>
                </a:solidFill>
              </a:rPr>
              <a:t>println</a:t>
            </a:r>
            <a:r>
              <a:rPr lang="it-IT" sz="4500" b="1" dirty="0">
                <a:solidFill>
                  <a:srgbClr val="0070C0"/>
                </a:solidFill>
              </a:rPr>
              <a:t>);	</a:t>
            </a:r>
          </a:p>
          <a:p>
            <a:pPr>
              <a:buNone/>
            </a:pPr>
            <a:r>
              <a:rPr lang="it-IT" sz="4500" dirty="0"/>
              <a:t>	}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>
                <a:solidFill>
                  <a:srgbClr val="0070C0"/>
                </a:solidFill>
              </a:rPr>
              <a:t>Codice (3) … </a:t>
            </a:r>
            <a:r>
              <a:rPr lang="it-IT" sz="3200" b="1" dirty="0" err="1">
                <a:solidFill>
                  <a:srgbClr val="0070C0"/>
                </a:solidFill>
              </a:rPr>
              <a:t>main</a:t>
            </a:r>
            <a:endParaRPr lang="it-IT" sz="3200" b="1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t-IT" dirty="0"/>
              <a:t> public </a:t>
            </a:r>
            <a:r>
              <a:rPr lang="it-IT" dirty="0" err="1"/>
              <a:t>static</a:t>
            </a:r>
            <a:r>
              <a:rPr lang="it-IT" dirty="0"/>
              <a:t> </a:t>
            </a:r>
            <a:r>
              <a:rPr lang="it-IT" dirty="0" err="1"/>
              <a:t>void</a:t>
            </a:r>
            <a:r>
              <a:rPr lang="it-IT" dirty="0"/>
              <a:t> </a:t>
            </a:r>
            <a:r>
              <a:rPr lang="it-IT" dirty="0" err="1"/>
              <a:t>main</a:t>
            </a:r>
            <a:r>
              <a:rPr lang="it-IT" dirty="0"/>
              <a:t>(</a:t>
            </a:r>
            <a:r>
              <a:rPr lang="it-IT" dirty="0" err="1"/>
              <a:t>String</a:t>
            </a:r>
            <a:r>
              <a:rPr lang="it-IT" dirty="0"/>
              <a:t>[] </a:t>
            </a:r>
            <a:r>
              <a:rPr lang="it-IT" dirty="0" err="1"/>
              <a:t>args</a:t>
            </a:r>
            <a:r>
              <a:rPr lang="it-IT" dirty="0"/>
              <a:t>) {</a:t>
            </a:r>
          </a:p>
          <a:p>
            <a:pPr>
              <a:buNone/>
            </a:pPr>
            <a:r>
              <a:rPr lang="it-IT" dirty="0"/>
              <a:t>    	</a:t>
            </a:r>
          </a:p>
          <a:p>
            <a:pPr>
              <a:buNone/>
            </a:pPr>
            <a:r>
              <a:rPr lang="it-IT" dirty="0"/>
              <a:t>         Prova8 o = </a:t>
            </a:r>
            <a:r>
              <a:rPr lang="it-IT" dirty="0" err="1"/>
              <a:t>new</a:t>
            </a:r>
            <a:r>
              <a:rPr lang="it-IT" dirty="0"/>
              <a:t> Prova8();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dirty="0"/>
              <a:t>         </a:t>
            </a:r>
            <a:r>
              <a:rPr lang="it-IT" dirty="0" err="1"/>
              <a:t>o.creaElenco</a:t>
            </a:r>
            <a:r>
              <a:rPr lang="it-IT" dirty="0"/>
              <a:t>();      </a:t>
            </a:r>
          </a:p>
          <a:p>
            <a:pPr>
              <a:buNone/>
            </a:pPr>
            <a:r>
              <a:rPr lang="it-IT" dirty="0"/>
              <a:t>           	</a:t>
            </a:r>
          </a:p>
          <a:p>
            <a:pPr>
              <a:buNone/>
            </a:pPr>
            <a:r>
              <a:rPr lang="it-IT" dirty="0"/>
              <a:t>         </a:t>
            </a:r>
            <a:r>
              <a:rPr lang="it-IT" dirty="0" err="1"/>
              <a:t>System.out.println</a:t>
            </a:r>
            <a:r>
              <a:rPr lang="it-IT" dirty="0"/>
              <a:t>("</a:t>
            </a:r>
            <a:r>
              <a:rPr lang="it-IT" dirty="0" err="1"/>
              <a:t>\nUso</a:t>
            </a:r>
            <a:r>
              <a:rPr lang="it-IT" dirty="0"/>
              <a:t> </a:t>
            </a:r>
            <a:r>
              <a:rPr lang="it-IT" dirty="0" err="1"/>
              <a:t>ForEach</a:t>
            </a:r>
            <a:r>
              <a:rPr lang="it-IT" dirty="0"/>
              <a:t>");</a:t>
            </a:r>
          </a:p>
          <a:p>
            <a:pPr>
              <a:buNone/>
            </a:pPr>
            <a:r>
              <a:rPr lang="it-IT" dirty="0"/>
              <a:t>    	</a:t>
            </a:r>
          </a:p>
          <a:p>
            <a:pPr>
              <a:buNone/>
            </a:pPr>
            <a:r>
              <a:rPr lang="it-IT" dirty="0"/>
              <a:t>         </a:t>
            </a:r>
            <a:r>
              <a:rPr lang="it-IT" dirty="0" err="1"/>
              <a:t>o.vediNew</a:t>
            </a:r>
            <a:r>
              <a:rPr lang="it-IT" dirty="0"/>
              <a:t>();</a:t>
            </a:r>
          </a:p>
          <a:p>
            <a:pPr>
              <a:buNone/>
            </a:pPr>
            <a:r>
              <a:rPr lang="it-IT" dirty="0"/>
              <a:t>    }</a:t>
            </a:r>
          </a:p>
          <a:p>
            <a:pPr>
              <a:buNone/>
            </a:pPr>
            <a:r>
              <a:rPr lang="it-IT" dirty="0"/>
              <a:t>} </a:t>
            </a:r>
            <a:r>
              <a:rPr lang="it-IT" b="1" i="1" dirty="0">
                <a:solidFill>
                  <a:srgbClr val="00B050"/>
                </a:solidFill>
              </a:rPr>
              <a:t>// fine applicazione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91</Words>
  <Application>Microsoft Office PowerPoint</Application>
  <PresentationFormat>Presentazione su schermo (4:3)</PresentationFormat>
  <Paragraphs>59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1" baseType="lpstr">
      <vt:lpstr>Arial</vt:lpstr>
      <vt:lpstr>Calibri</vt:lpstr>
      <vt:lpstr>Tema di Office</vt:lpstr>
      <vt:lpstr>Scandire …..</vt:lpstr>
      <vt:lpstr>….. Collezioni </vt:lpstr>
      <vt:lpstr>for generalizzato </vt:lpstr>
      <vt:lpstr>Scandire collezioni</vt:lpstr>
      <vt:lpstr>Scandire collezioni: Java 8</vt:lpstr>
      <vt:lpstr>Java 8: stile di programmazione funzionale</vt:lpstr>
      <vt:lpstr>Codice(2) …. uso ForEach</vt:lpstr>
      <vt:lpstr>Codice (3) … main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Scandire Collezioni</dc:title>
  <dc:creator>Paola Biasotti</dc:creator>
  <cp:lastModifiedBy>Paola Biasotti</cp:lastModifiedBy>
  <cp:revision>48</cp:revision>
  <dcterms:created xsi:type="dcterms:W3CDTF">2019-03-31T14:35:53Z</dcterms:created>
  <dcterms:modified xsi:type="dcterms:W3CDTF">2019-05-05T11:28:22Z</dcterms:modified>
</cp:coreProperties>
</file>