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78" r:id="rId4"/>
    <p:sldId id="291" r:id="rId5"/>
    <p:sldId id="271" r:id="rId6"/>
    <p:sldId id="277" r:id="rId7"/>
    <p:sldId id="293" r:id="rId8"/>
    <p:sldId id="292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74E7-2CCB-4371-AEBE-E0BB49453720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EACF-165A-4C50-A1D0-0E654F591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74E7-2CCB-4371-AEBE-E0BB49453720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EACF-165A-4C50-A1D0-0E654F591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74E7-2CCB-4371-AEBE-E0BB49453720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EACF-165A-4C50-A1D0-0E654F591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74E7-2CCB-4371-AEBE-E0BB49453720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EACF-165A-4C50-A1D0-0E654F591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74E7-2CCB-4371-AEBE-E0BB49453720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EACF-165A-4C50-A1D0-0E654F591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74E7-2CCB-4371-AEBE-E0BB49453720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EACF-165A-4C50-A1D0-0E654F591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74E7-2CCB-4371-AEBE-E0BB49453720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EACF-165A-4C50-A1D0-0E654F591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74E7-2CCB-4371-AEBE-E0BB49453720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EACF-165A-4C50-A1D0-0E654F591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74E7-2CCB-4371-AEBE-E0BB49453720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EACF-165A-4C50-A1D0-0E654F591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74E7-2CCB-4371-AEBE-E0BB49453720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EACF-165A-4C50-A1D0-0E654F591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74E7-2CCB-4371-AEBE-E0BB49453720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EACF-165A-4C50-A1D0-0E654F591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874E7-2CCB-4371-AEBE-E0BB49453720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1EACF-165A-4C50-A1D0-0E654F591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it/imgres?imgurl=https://upload.wikimedia.org/wikipedia/commons/thumb/8/81/UML_Diagrams.jpg/310px-UML_Diagrams.jpg&amp;imgrefurl=https://it.wikipedia.org/wiki/Unified_Modeling_Language&amp;docid=lxh2KLHdnV_MsM&amp;tbni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disi.unitn.it/~agiordani/ITI/TDP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0B27210-D0CA-4654-B3E3-9ABB4F178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59971" y="1783959"/>
            <a:ext cx="3483937" cy="2889114"/>
          </a:xfrm>
        </p:spPr>
        <p:txBody>
          <a:bodyPr anchor="b">
            <a:normAutofit/>
          </a:bodyPr>
          <a:lstStyle/>
          <a:p>
            <a:pPr algn="l"/>
            <a:r>
              <a:rPr lang="it-IT" b="1" dirty="0">
                <a:solidFill>
                  <a:schemeClr val="bg1"/>
                </a:solidFill>
              </a:rPr>
              <a:t>Voto disciplinare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70B66945-4967-4040-926D-DCA44313C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FC11F155-9E08-41B7-87E0-F1337F0C1E2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536" y="1822006"/>
            <a:ext cx="3035882" cy="1845816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CA11F777-1163-4043-A60E-F42D5395F7DB}"/>
              </a:ext>
            </a:extLst>
          </p:cNvPr>
          <p:cNvSpPr/>
          <p:nvPr/>
        </p:nvSpPr>
        <p:spPr>
          <a:xfrm>
            <a:off x="685800" y="5085184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3600" dirty="0">
                <a:solidFill>
                  <a:srgbClr val="0070C0"/>
                </a:solidFill>
              </a:rPr>
              <a:t>Linguaggio di Modellazione Unificato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UML: nell</a:t>
            </a:r>
            <a:r>
              <a:rPr lang="it-IT" b="1" dirty="0">
                <a:solidFill>
                  <a:srgbClr val="0070C0"/>
                </a:solidFill>
              </a:rPr>
              <a:t>’ingegneria del software</a:t>
            </a:r>
          </a:p>
        </p:txBody>
      </p:sp>
      <p:pic>
        <p:nvPicPr>
          <p:cNvPr id="2050" name="Picture 2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196752"/>
            <a:ext cx="568642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683568" y="5589240"/>
            <a:ext cx="77328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ingegneria del software</a:t>
            </a:r>
            <a:r>
              <a:rPr lang="it-IT" sz="2000" dirty="0">
                <a:solidFill>
                  <a:srgbClr val="0070C0"/>
                </a:solidFill>
              </a:rPr>
              <a:t> (</a:t>
            </a:r>
            <a:r>
              <a:rPr lang="it-IT" sz="2000" b="1" i="1" dirty="0" err="1">
                <a:solidFill>
                  <a:srgbClr val="0070C0"/>
                </a:solidFill>
              </a:rPr>
              <a:t>software</a:t>
            </a:r>
            <a:r>
              <a:rPr lang="it-IT" sz="2000" b="1" i="1" dirty="0">
                <a:solidFill>
                  <a:srgbClr val="0070C0"/>
                </a:solidFill>
              </a:rPr>
              <a:t> </a:t>
            </a:r>
            <a:r>
              <a:rPr lang="it-IT" sz="2000" b="1" i="1" dirty="0" err="1">
                <a:solidFill>
                  <a:srgbClr val="0070C0"/>
                </a:solidFill>
              </a:rPr>
              <a:t>engineering</a:t>
            </a:r>
            <a:r>
              <a:rPr lang="it-IT" sz="2000" dirty="0">
                <a:solidFill>
                  <a:srgbClr val="0070C0"/>
                </a:solidFill>
              </a:rPr>
              <a:t>): disciplina che si occupa</a:t>
            </a:r>
          </a:p>
          <a:p>
            <a:r>
              <a:rPr lang="it-IT" sz="2000" dirty="0">
                <a:solidFill>
                  <a:srgbClr val="0070C0"/>
                </a:solidFill>
              </a:rPr>
              <a:t> dei </a:t>
            </a:r>
            <a:r>
              <a:rPr lang="it-IT" sz="2000" b="1" dirty="0">
                <a:solidFill>
                  <a:srgbClr val="0070C0"/>
                </a:solidFill>
              </a:rPr>
              <a:t>processi  produttivi  </a:t>
            </a:r>
            <a:r>
              <a:rPr lang="it-IT" sz="2000" dirty="0">
                <a:solidFill>
                  <a:srgbClr val="0070C0"/>
                </a:solidFill>
              </a:rPr>
              <a:t>e delle </a:t>
            </a:r>
            <a:r>
              <a:rPr lang="it-IT" sz="2000" b="1" dirty="0">
                <a:solidFill>
                  <a:srgbClr val="0070C0"/>
                </a:solidFill>
              </a:rPr>
              <a:t>metodologie  di  sviluppo </a:t>
            </a:r>
            <a:r>
              <a:rPr lang="it-IT" sz="2000" dirty="0">
                <a:solidFill>
                  <a:srgbClr val="0070C0"/>
                </a:solidFill>
              </a:rPr>
              <a:t>finalizzate alla</a:t>
            </a:r>
          </a:p>
          <a:p>
            <a:r>
              <a:rPr lang="it-IT" sz="2000" dirty="0">
                <a:solidFill>
                  <a:srgbClr val="0070C0"/>
                </a:solidFill>
              </a:rPr>
              <a:t> </a:t>
            </a:r>
            <a:r>
              <a:rPr lang="it-IT" sz="2000" b="1" dirty="0">
                <a:solidFill>
                  <a:srgbClr val="0070C0"/>
                </a:solidFill>
              </a:rPr>
              <a:t>realizzazione di sistemi software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BD190CD0-505C-4DD6-9473-17BF922CF77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812" y="752475"/>
            <a:ext cx="9096375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993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4623" y="10127"/>
            <a:ext cx="8856984" cy="922114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Diagrammi statici per illustrare classi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3548" y="932241"/>
            <a:ext cx="8136904" cy="576064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b="1" dirty="0">
                <a:solidFill>
                  <a:srgbClr val="0070C0"/>
                </a:solidFill>
              </a:rPr>
              <a:t>Un </a:t>
            </a:r>
            <a:r>
              <a:rPr lang="it-IT" sz="2400" b="1" dirty="0">
                <a:solidFill>
                  <a:srgbClr val="0070C0"/>
                </a:solidFill>
                <a:hlinkClick r:id="rId2"/>
              </a:rPr>
              <a:t>class </a:t>
            </a:r>
            <a:r>
              <a:rPr lang="it-IT" sz="2400" b="1" dirty="0" err="1">
                <a:solidFill>
                  <a:srgbClr val="0070C0"/>
                </a:solidFill>
                <a:hlinkClick r:id="rId2"/>
              </a:rPr>
              <a:t>diagram</a:t>
            </a:r>
            <a:r>
              <a:rPr lang="it-IT" sz="2400" b="1" dirty="0">
                <a:solidFill>
                  <a:srgbClr val="0070C0"/>
                </a:solidFill>
                <a:hlinkClick r:id="rId2"/>
              </a:rPr>
              <a:t> </a:t>
            </a:r>
            <a:r>
              <a:rPr lang="it-IT" sz="2400" b="1" dirty="0">
                <a:solidFill>
                  <a:srgbClr val="0070C0"/>
                </a:solidFill>
              </a:rPr>
              <a:t>rappresenta uno schema concettuale</a:t>
            </a:r>
            <a:endParaRPr lang="it-IT" sz="2400" dirty="0">
              <a:solidFill>
                <a:srgbClr val="0070C0"/>
              </a:solidFill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3389" y="1476017"/>
            <a:ext cx="923945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La</a:t>
            </a:r>
            <a:r>
              <a:rPr lang="it-IT" sz="2000" dirty="0">
                <a:solidFill>
                  <a:srgbClr val="0070C0"/>
                </a:solidFill>
              </a:rPr>
              <a:t> </a:t>
            </a:r>
            <a:r>
              <a:rPr lang="it-IT" sz="2000" b="1" dirty="0">
                <a:solidFill>
                  <a:srgbClr val="0070C0"/>
                </a:solidFill>
              </a:rPr>
              <a:t>prospettiva</a:t>
            </a:r>
            <a:r>
              <a:rPr lang="it-IT" sz="2000" dirty="0">
                <a:solidFill>
                  <a:srgbClr val="0070C0"/>
                </a:solidFill>
              </a:rPr>
              <a:t> </a:t>
            </a:r>
            <a:r>
              <a:rPr lang="it-IT" sz="2000" dirty="0"/>
              <a:t>con cui si realizza il diagramma può essere</a:t>
            </a:r>
          </a:p>
          <a:p>
            <a:r>
              <a:rPr lang="it-IT" sz="2000" dirty="0"/>
              <a:t> </a:t>
            </a:r>
          </a:p>
          <a:p>
            <a:r>
              <a:rPr lang="it-IT" sz="2000" dirty="0"/>
              <a:t>– </a:t>
            </a:r>
            <a:r>
              <a:rPr lang="it-IT" sz="2000" b="1" dirty="0">
                <a:solidFill>
                  <a:srgbClr val="0070C0"/>
                </a:solidFill>
              </a:rPr>
              <a:t>concettuale</a:t>
            </a:r>
            <a:endParaRPr lang="it-IT" sz="2000" dirty="0">
              <a:solidFill>
                <a:srgbClr val="0070C0"/>
              </a:solidFill>
            </a:endParaRPr>
          </a:p>
          <a:p>
            <a:pPr marL="457200" lvl="2"/>
            <a:r>
              <a:rPr lang="it-IT" sz="2000" dirty="0"/>
              <a:t>studia i </a:t>
            </a:r>
            <a:r>
              <a:rPr lang="it-IT" sz="2000" b="1" i="1" dirty="0"/>
              <a:t>concett</a:t>
            </a:r>
            <a:r>
              <a:rPr lang="it-IT" sz="2000" b="1" dirty="0"/>
              <a:t>i</a:t>
            </a:r>
            <a:r>
              <a:rPr lang="it-IT" sz="2000" dirty="0"/>
              <a:t> propri del dominio sotto studio </a:t>
            </a:r>
          </a:p>
          <a:p>
            <a:pPr marL="457200" lvl="2"/>
            <a:r>
              <a:rPr lang="it-IT" sz="2000" b="1" i="1" dirty="0"/>
              <a:t>(quali entità e relazioni)</a:t>
            </a:r>
            <a:r>
              <a:rPr lang="it-IT" sz="2000" dirty="0"/>
              <a:t>, </a:t>
            </a:r>
          </a:p>
          <a:p>
            <a:pPr marL="457200" lvl="2"/>
            <a:r>
              <a:rPr lang="it-IT" sz="2000" b="1" i="1" dirty="0"/>
              <a:t>senza preoccuparsi della loro successiva implementazione</a:t>
            </a:r>
          </a:p>
          <a:p>
            <a:r>
              <a:rPr lang="it-IT" sz="2000" dirty="0"/>
              <a:t> </a:t>
            </a:r>
          </a:p>
          <a:p>
            <a:r>
              <a:rPr lang="it-IT" sz="2000" dirty="0"/>
              <a:t>– </a:t>
            </a:r>
            <a:r>
              <a:rPr lang="it-IT" sz="2000" b="1" dirty="0">
                <a:solidFill>
                  <a:srgbClr val="0070C0"/>
                </a:solidFill>
              </a:rPr>
              <a:t>di specifica</a:t>
            </a:r>
            <a:endParaRPr lang="it-IT" sz="2000" dirty="0">
              <a:solidFill>
                <a:srgbClr val="0070C0"/>
              </a:solidFill>
            </a:endParaRPr>
          </a:p>
          <a:p>
            <a:pPr marL="457200" lvl="2"/>
            <a:r>
              <a:rPr lang="it-IT" sz="2000" dirty="0"/>
              <a:t>studia il software ma a livello di interfaccia e non di implementazione. </a:t>
            </a:r>
          </a:p>
          <a:p>
            <a:pPr marL="457200" lvl="2"/>
            <a:r>
              <a:rPr lang="it-IT" sz="2000" dirty="0"/>
              <a:t>Quindi l’attenzione è concentrata sulle </a:t>
            </a:r>
            <a:r>
              <a:rPr lang="it-IT" sz="2000" b="1" i="1" dirty="0"/>
              <a:t>responsabilità delle classi  </a:t>
            </a:r>
          </a:p>
          <a:p>
            <a:pPr marL="457200" lvl="2"/>
            <a:r>
              <a:rPr lang="it-IT" sz="2000" b="1" i="1" dirty="0"/>
              <a:t>(quali attributi,  operazioni, quali tipologie di relazione tra classi) </a:t>
            </a:r>
            <a:r>
              <a:rPr lang="it-IT" sz="2000" dirty="0"/>
              <a:t>ma non sui dettagli concreti</a:t>
            </a:r>
          </a:p>
          <a:p>
            <a:r>
              <a:rPr lang="it-IT" sz="2000" dirty="0"/>
              <a:t> </a:t>
            </a:r>
          </a:p>
          <a:p>
            <a:r>
              <a:rPr lang="it-IT" sz="2000" dirty="0"/>
              <a:t>– </a:t>
            </a:r>
            <a:r>
              <a:rPr lang="it-IT" sz="2000" b="1" dirty="0" err="1">
                <a:solidFill>
                  <a:srgbClr val="0070C0"/>
                </a:solidFill>
              </a:rPr>
              <a:t>implementativa</a:t>
            </a:r>
            <a:endParaRPr lang="it-IT" sz="2000" dirty="0">
              <a:solidFill>
                <a:srgbClr val="0070C0"/>
              </a:solidFill>
            </a:endParaRPr>
          </a:p>
          <a:p>
            <a:pPr marL="457200" lvl="2"/>
            <a:r>
              <a:rPr lang="it-IT" sz="2000" dirty="0"/>
              <a:t>il diagramma fa riferimento alle </a:t>
            </a:r>
            <a:r>
              <a:rPr lang="it-IT" sz="2000" b="1" i="1" dirty="0"/>
              <a:t>classi effettivamente realizzate</a:t>
            </a:r>
          </a:p>
          <a:p>
            <a:pPr marL="457200" lvl="2"/>
            <a:r>
              <a:rPr lang="it-IT" sz="2000" dirty="0"/>
              <a:t>con </a:t>
            </a:r>
            <a:r>
              <a:rPr lang="it-IT" sz="2000" b="1" i="1" dirty="0"/>
              <a:t>un linguaggio di programmazione OO </a:t>
            </a:r>
            <a:r>
              <a:rPr lang="it-IT" sz="2000" dirty="0"/>
              <a:t>e alle  </a:t>
            </a:r>
            <a:r>
              <a:rPr lang="it-IT" sz="2000" b="1" i="1" dirty="0"/>
              <a:t>strutture dati </a:t>
            </a:r>
          </a:p>
          <a:p>
            <a:pPr marL="457200" lvl="2"/>
            <a:r>
              <a:rPr lang="it-IT" sz="2000" dirty="0"/>
              <a:t>effettivamente impiegate.</a:t>
            </a:r>
            <a:endParaRPr lang="it-IT" dirty="0"/>
          </a:p>
        </p:txBody>
      </p:sp>
      <p:sp>
        <p:nvSpPr>
          <p:cNvPr id="5" name="Freccia a sinistra 4">
            <a:extLst>
              <a:ext uri="{FF2B5EF4-FFF2-40B4-BE49-F238E27FC236}">
                <a16:creationId xmlns:a16="http://schemas.microsoft.com/office/drawing/2014/main" xmlns="" id="{6B4BEF8B-5D8A-4B26-9F5C-B86617E37B2B}"/>
              </a:ext>
            </a:extLst>
          </p:cNvPr>
          <p:cNvSpPr/>
          <p:nvPr/>
        </p:nvSpPr>
        <p:spPr>
          <a:xfrm>
            <a:off x="7524328" y="5661248"/>
            <a:ext cx="1116124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7685506C-9D3A-4479-97BE-8FEFA856CBF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90254"/>
            <a:ext cx="2346960" cy="1263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791A02B-6268-464F-8FE1-6B34D78F5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09436"/>
            <a:ext cx="4619109" cy="606078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… commentare</a:t>
            </a:r>
            <a:endParaRPr lang="it-IT" dirty="0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xmlns="" id="{BAB5FEC0-F3BD-4482-AE30-D0FFA0FB1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4852779"/>
              </p:ext>
            </p:extLst>
          </p:nvPr>
        </p:nvGraphicFramePr>
        <p:xfrm>
          <a:off x="1727683" y="1124744"/>
          <a:ext cx="3708413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3708413">
                  <a:extLst>
                    <a:ext uri="{9D8B030D-6E8A-4147-A177-3AD203B41FA5}">
                      <a16:colId xmlns:a16="http://schemas.microsoft.com/office/drawing/2014/main" xmlns="" val="3136966316"/>
                    </a:ext>
                  </a:extLst>
                </a:gridCol>
              </a:tblGrid>
              <a:tr h="245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4075630"/>
                  </a:ext>
                </a:extLst>
              </a:tr>
              <a:tr h="506355">
                <a:tc>
                  <a:txBody>
                    <a:bodyPr/>
                    <a:lstStyle/>
                    <a:p>
                      <a:pPr marL="623888" lvl="0" indent="-2635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val: double</a:t>
                      </a:r>
                    </a:p>
                    <a:p>
                      <a:pPr marL="623888" lvl="0" indent="-2635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disciplina: </a:t>
                      </a:r>
                      <a:r>
                        <a:rPr lang="it-IT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String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23888" lvl="0" indent="-2635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it-IT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3033769"/>
                  </a:ext>
                </a:extLst>
              </a:tr>
              <a:tr h="3280563">
                <a:tc>
                  <a:txBody>
                    <a:bodyPr/>
                    <a:lstStyle/>
                    <a:p>
                      <a:pPr marL="2705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  Voto()</a:t>
                      </a:r>
                    </a:p>
                    <a:p>
                      <a:pPr marL="2705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  Voto(:double)</a:t>
                      </a:r>
                    </a:p>
                    <a:p>
                      <a:pPr marL="2705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  Voto(:</a:t>
                      </a:r>
                      <a:r>
                        <a:rPr lang="it-IT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String</a:t>
                      </a: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705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  Voto(:double, :</a:t>
                      </a:r>
                      <a:r>
                        <a:rPr lang="it-IT" sz="24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String</a:t>
                      </a:r>
                      <a:r>
                        <a:rPr lang="it-IT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05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  </a:t>
                      </a:r>
                      <a:r>
                        <a:rPr lang="it-IT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setVal</a:t>
                      </a: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(:double)</a:t>
                      </a:r>
                    </a:p>
                    <a:p>
                      <a:pPr marL="2705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  </a:t>
                      </a:r>
                      <a:r>
                        <a:rPr lang="it-IT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getVal</a:t>
                      </a: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(): double</a:t>
                      </a:r>
                    </a:p>
                    <a:p>
                      <a:pPr marL="2705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  </a:t>
                      </a:r>
                      <a:r>
                        <a:rPr lang="it-IT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setDisciplina</a:t>
                      </a: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(:</a:t>
                      </a:r>
                      <a:r>
                        <a:rPr lang="it-IT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String</a:t>
                      </a: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705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  </a:t>
                      </a:r>
                      <a:r>
                        <a:rPr lang="it-IT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getDisciplina</a:t>
                      </a: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(): </a:t>
                      </a:r>
                      <a:r>
                        <a:rPr lang="it-IT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String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05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  </a:t>
                      </a:r>
                      <a:r>
                        <a:rPr lang="it-IT" sz="24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toString</a:t>
                      </a:r>
                      <a:r>
                        <a:rPr lang="it-IT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(): </a:t>
                      </a:r>
                      <a:r>
                        <a:rPr lang="it-IT" sz="24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String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6392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862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82EBFC7-374D-4659-9FB1-478ACCA2F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4196"/>
            <a:ext cx="8229600" cy="1143000"/>
          </a:xfrm>
        </p:spPr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…. ricordando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A455095-ADBB-434C-A08C-53E2ADA87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7196"/>
            <a:ext cx="8229600" cy="4525963"/>
          </a:xfrm>
        </p:spPr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Superclasse</a:t>
            </a:r>
            <a:r>
              <a:rPr lang="it-IT" dirty="0"/>
              <a:t> nella gerarchia di classi in Java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9CC70DBD-5DA9-4D04-B079-C578AC11E203}"/>
              </a:ext>
            </a:extLst>
          </p:cNvPr>
          <p:cNvSpPr txBox="1"/>
          <p:nvPr/>
        </p:nvSpPr>
        <p:spPr>
          <a:xfrm>
            <a:off x="1024913" y="5424776"/>
            <a:ext cx="77324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i="1" dirty="0">
                <a:solidFill>
                  <a:srgbClr val="00B050"/>
                </a:solidFill>
              </a:rPr>
              <a:t>Tutte le classi Java ereditano (possono usare</a:t>
            </a:r>
          </a:p>
          <a:p>
            <a:r>
              <a:rPr lang="it-IT" sz="3200" b="1" i="1" dirty="0">
                <a:solidFill>
                  <a:srgbClr val="00B050"/>
                </a:solidFill>
              </a:rPr>
              <a:t>i metodi …. ridefinirli ….) da Object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C425A7D0-5EFC-4FCA-B7E8-9FCD53E793D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298" y="1960650"/>
            <a:ext cx="8027404" cy="289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128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38CE9C1-3CDE-44EF-87A0-B679ACD0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La Classe Object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A23FA25B-27BD-4E5D-8479-CDAC60FB7DE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396" y="2420888"/>
            <a:ext cx="7787207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61280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791A02B-6268-464F-8FE1-6B34D78F5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09436"/>
            <a:ext cx="4619109" cy="606078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… implementare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836712"/>
            <a:ext cx="7035072" cy="5851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22901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98</Words>
  <Application>Microsoft Office PowerPoint</Application>
  <PresentationFormat>Presentazione su schermo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Voto disciplinare</vt:lpstr>
      <vt:lpstr>UML: nell’ingegneria del software</vt:lpstr>
      <vt:lpstr>Diapositiva 3</vt:lpstr>
      <vt:lpstr>Diagrammi statici per illustrare classi</vt:lpstr>
      <vt:lpstr>… commentare</vt:lpstr>
      <vt:lpstr>…. ricordando</vt:lpstr>
      <vt:lpstr>La Classe Object</vt:lpstr>
      <vt:lpstr>… implementare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Voto discilinare</dc:title>
  <dc:creator>Paola Biasotti</dc:creator>
  <cp:lastModifiedBy>biasotti</cp:lastModifiedBy>
  <cp:revision>5</cp:revision>
  <dcterms:created xsi:type="dcterms:W3CDTF">2020-02-08T08:10:50Z</dcterms:created>
  <dcterms:modified xsi:type="dcterms:W3CDTF">2020-02-11T06:36:09Z</dcterms:modified>
</cp:coreProperties>
</file>