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77" r:id="rId4"/>
    <p:sldId id="256" r:id="rId5"/>
    <p:sldId id="257" r:id="rId6"/>
    <p:sldId id="258" r:id="rId7"/>
    <p:sldId id="259" r:id="rId8"/>
    <p:sldId id="260" r:id="rId9"/>
    <p:sldId id="279" r:id="rId10"/>
    <p:sldId id="288" r:id="rId11"/>
    <p:sldId id="287" r:id="rId12"/>
    <p:sldId id="278" r:id="rId13"/>
    <p:sldId id="261" r:id="rId14"/>
    <p:sldId id="262" r:id="rId15"/>
    <p:sldId id="280" r:id="rId16"/>
    <p:sldId id="282" r:id="rId17"/>
    <p:sldId id="266" r:id="rId18"/>
    <p:sldId id="283" r:id="rId19"/>
    <p:sldId id="284" r:id="rId20"/>
    <p:sldId id="285" r:id="rId21"/>
    <p:sldId id="286" r:id="rId22"/>
    <p:sldId id="267" r:id="rId23"/>
    <p:sldId id="268" r:id="rId24"/>
    <p:sldId id="271" r:id="rId25"/>
    <p:sldId id="272" r:id="rId26"/>
    <p:sldId id="276" r:id="rId27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55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magine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magin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Immagine 6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Immagine 7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Immagine 10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Immagine 10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mee.com/default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professoressa.altervista.org/Dispense_V/Intro_ADO.pdf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hyperlink" Target="http://stclassi.altervista.org/Dispense/ADO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5ai.somee.com/tabella_stile_es.html" TargetMode="External"/><Relationship Id="rId2" Type="http://schemas.openxmlformats.org/officeDocument/2006/relationships/hyperlink" Target="http://new345.altervista.org/ASP_ADO/Menu_somee.pdf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5ai.somee.com/homepage.htm" TargetMode="External"/><Relationship Id="rId2" Type="http://schemas.openxmlformats.org/officeDocument/2006/relationships/hyperlink" Target="http://stclassi.altervista.org/Dispense/Interazione_DB_remoto.pdf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ew345.altervista.org/DB/Stringa_connessione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soft-land.org/archivio/adomod.zip" TargetMode="External"/><Relationship Id="rId5" Type="http://schemas.openxmlformats.org/officeDocument/2006/relationships/hyperlink" Target="http://www.soft-land.org/cgi-bin/doc.pl?doc=documenti/adomod" TargetMode="External"/><Relationship Id="rId4" Type="http://schemas.openxmlformats.org/officeDocument/2006/relationships/hyperlink" Target="http://stclassi.altervista.org/Dispense/ADO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omee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asp/default.asp" TargetMode="External"/><Relationship Id="rId2" Type="http://schemas.openxmlformats.org/officeDocument/2006/relationships/hyperlink" Target="https://www.w3schools.com/default.asp" TargetMode="Externa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www.w3schools.com/asp/ado_intro.asp" TargetMode="External"/><Relationship Id="rId4" Type="http://schemas.openxmlformats.org/officeDocument/2006/relationships/hyperlink" Target="https://www.w3schools.com/asp/asp_introduction.as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tclassi.altervista.org/Dispense/ASP_ASPX.pd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ctive_Server_Pages" TargetMode="External"/><Relationship Id="rId2" Type="http://schemas.openxmlformats.org/officeDocument/2006/relationships/hyperlink" Target="https://en.wikipedia.org/wiki/ASP.NET" TargetMode="Externa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nibo.it/~fabio/corsi/tw02/slides/21b-ASP/ASP.pdf" TargetMode="Externa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rofessoressa.altervista.org/Dispense_V/Tecnologia%20ASP.pdf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tclassi.altervista.org/Dispense/form_ini_estratto.pdf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asp/asp_syntax.asp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asp/asp_examples.asp" TargetMode="External"/><Relationship Id="rId2" Type="http://schemas.openxmlformats.org/officeDocument/2006/relationships/hyperlink" Target="http://stclassi.altervista.org/Dispense/form_ini_estratto.pdf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228AF0F-FC0D-4B48-8DDF-363A5B4A0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TECNOLOGIA ASP vs ASPX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3AACA62-8553-4834-BCE3-214FCE84FE7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284026" y="4074718"/>
            <a:ext cx="457889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en-US" sz="2400" i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 .NET Hosting - somee.com</a:t>
            </a:r>
            <a:endParaRPr lang="en-US" sz="2400" i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9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75E456-0930-4A4D-A0BB-4EA52E719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Gestione DB remoto</a:t>
            </a:r>
          </a:p>
        </p:txBody>
      </p:sp>
      <p:pic>
        <p:nvPicPr>
          <p:cNvPr id="5" name="Immagine 4">
            <a:hlinkClick r:id="rId2"/>
            <a:extLst>
              <a:ext uri="{FF2B5EF4-FFF2-40B4-BE49-F238E27FC236}">
                <a16:creationId xmlns:a16="http://schemas.microsoft.com/office/drawing/2014/main" id="{C574AF08-B9D5-495F-B419-B075F67A8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31" y="1858158"/>
            <a:ext cx="8954969" cy="2626160"/>
          </a:xfrm>
          <a:prstGeom prst="rect">
            <a:avLst/>
          </a:prstGeom>
        </p:spPr>
      </p:pic>
      <p:pic>
        <p:nvPicPr>
          <p:cNvPr id="7" name="Immagine 6">
            <a:hlinkClick r:id="rId4"/>
            <a:extLst>
              <a:ext uri="{FF2B5EF4-FFF2-40B4-BE49-F238E27FC236}">
                <a16:creationId xmlns:a16="http://schemas.microsoft.com/office/drawing/2014/main" id="{5896C523-8A8D-4F1E-B2EA-52404D929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820" y="4484318"/>
            <a:ext cx="42862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15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/>
          <p:cNvPicPr/>
          <p:nvPr/>
        </p:nvPicPr>
        <p:blipFill>
          <a:blip r:embed="rId2"/>
          <a:stretch/>
        </p:blipFill>
        <p:spPr>
          <a:xfrm>
            <a:off x="720360" y="476640"/>
            <a:ext cx="7608240" cy="5831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/>
          <p:cNvPicPr/>
          <p:nvPr/>
        </p:nvPicPr>
        <p:blipFill>
          <a:blip r:embed="rId2"/>
          <a:stretch/>
        </p:blipFill>
        <p:spPr>
          <a:xfrm>
            <a:off x="0" y="908640"/>
            <a:ext cx="9110520" cy="4823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6B5005-4057-4106-8D57-83E1749D9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Esercizi 1/2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9B125C-EEE6-4C14-9174-6EAEC1F97CD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5525681"/>
            <a:ext cx="8229240" cy="1398107"/>
          </a:xfrm>
        </p:spPr>
        <p:txBody>
          <a:bodyPr/>
          <a:lstStyle/>
          <a:p>
            <a:pPr marL="0" indent="0">
              <a:buNone/>
            </a:pPr>
            <a:r>
              <a:rPr lang="it-IT" sz="4400" dirty="0">
                <a:solidFill>
                  <a:srgbClr val="0070C0"/>
                </a:solidFill>
              </a:rPr>
              <a:t>&gt;&gt; Semplice </a:t>
            </a:r>
            <a:r>
              <a:rPr lang="it-IT" sz="4400" dirty="0">
                <a:solidFill>
                  <a:srgbClr val="0070C0"/>
                </a:solidFill>
                <a:hlinkClick r:id="rId2"/>
              </a:rPr>
              <a:t>estrazione</a:t>
            </a:r>
            <a:r>
              <a:rPr lang="it-IT" sz="4400" dirty="0">
                <a:solidFill>
                  <a:srgbClr val="0070C0"/>
                </a:solidFill>
                <a:hlinkClick r:id="rId3"/>
              </a:rPr>
              <a:t> </a:t>
            </a:r>
            <a:endParaRPr lang="it-IT" sz="4400" dirty="0">
              <a:solidFill>
                <a:srgbClr val="0070C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7E390C1-D281-4EAC-819A-E21972E78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820" y="3313757"/>
            <a:ext cx="4409342" cy="23298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BD8FAA8-5F8E-453E-8978-FAAD52521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38" y="1418400"/>
            <a:ext cx="4126280" cy="221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0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701658-EFB2-4A11-B338-330831EC8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ESERCIZI 2/2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D7BF7C-018D-41F4-A7E7-7EB3D39DE1A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380" y="5160722"/>
            <a:ext cx="8229240" cy="1297899"/>
          </a:xfrm>
        </p:spPr>
        <p:txBody>
          <a:bodyPr/>
          <a:lstStyle/>
          <a:p>
            <a:pPr marL="0" indent="0">
              <a:buNone/>
            </a:pPr>
            <a:r>
              <a:rPr lang="it-IT" sz="4400" b="1" dirty="0">
                <a:solidFill>
                  <a:srgbClr val="0070C0"/>
                </a:solidFill>
              </a:rPr>
              <a:t>&gt;&gt; Semplice </a:t>
            </a:r>
            <a:r>
              <a:rPr lang="it-IT" sz="4400" b="1" dirty="0">
                <a:solidFill>
                  <a:srgbClr val="0070C0"/>
                </a:solidFill>
                <a:hlinkClick r:id="rId2"/>
              </a:rPr>
              <a:t>progetto</a:t>
            </a:r>
            <a:endParaRPr lang="it-IT" sz="4400" b="1" dirty="0">
              <a:solidFill>
                <a:srgbClr val="0070C0"/>
              </a:solidFill>
            </a:endParaRPr>
          </a:p>
        </p:txBody>
      </p:sp>
      <p:pic>
        <p:nvPicPr>
          <p:cNvPr id="4" name="Immagine 3">
            <a:hlinkClick r:id="rId3"/>
            <a:extLst>
              <a:ext uri="{FF2B5EF4-FFF2-40B4-BE49-F238E27FC236}">
                <a16:creationId xmlns:a16="http://schemas.microsoft.com/office/drawing/2014/main" id="{C104E9E0-AF4A-43ED-BA72-28625356C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18" y="1611074"/>
            <a:ext cx="8585048" cy="335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34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/>
          <p:cNvPicPr/>
          <p:nvPr/>
        </p:nvPicPr>
        <p:blipFill>
          <a:blip r:embed="rId2"/>
          <a:stretch/>
        </p:blipFill>
        <p:spPr>
          <a:xfrm>
            <a:off x="6785280" y="2850076"/>
            <a:ext cx="2358720" cy="2317320"/>
          </a:xfrm>
          <a:prstGeom prst="rect">
            <a:avLst/>
          </a:prstGeom>
          <a:ln w="9360"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457740" y="0"/>
            <a:ext cx="8228520" cy="9335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Stringa di connessione</a:t>
            </a:r>
            <a:endParaRPr lang="it-IT" sz="18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56575" y="948960"/>
            <a:ext cx="8290080" cy="471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    Poiché ciascun provider dispone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di caratteristiche uniche, le modalità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di interazione tra l'applicazione e ADO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variano leggermente a seconda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del provider stesso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(in particolare, è specifica la </a:t>
            </a:r>
            <a:r>
              <a:rPr lang="it-IT" sz="3200" b="1" i="1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stringa</a:t>
            </a:r>
            <a:r>
              <a:rPr lang="it-IT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 </a:t>
            </a:r>
          </a:p>
          <a:p>
            <a:pPr marL="343080" indent="-342000">
              <a:lnSpc>
                <a:spcPct val="100000"/>
              </a:lnSpc>
            </a:pPr>
            <a:r>
              <a:rPr lang="it-IT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       </a:t>
            </a:r>
            <a:r>
              <a:rPr lang="it-IT" sz="32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di connessione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).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Per una descrizione più completa dell’architettura </a:t>
            </a:r>
            <a:r>
              <a:rPr lang="it-IT" sz="3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4"/>
              </a:rPr>
              <a:t>ADO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si consulti: </a:t>
            </a:r>
            <a:r>
              <a:rPr lang="it-IT" sz="3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5"/>
              </a:rPr>
              <a:t>Il Modello ad Oggetti di ADO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(documento compresso scaricabile </a:t>
            </a:r>
            <a:r>
              <a:rPr lang="it-IT" sz="3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6"/>
              </a:rPr>
              <a:t>Download il file Zip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A8F5806-F5B9-4C93-A5B0-803B5E69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400" b="1" kern="12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Stringa</a:t>
            </a:r>
            <a:r>
              <a:rPr lang="en-US" sz="3400" b="1" kern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</a:t>
            </a:r>
            <a:br>
              <a:rPr lang="en-US" sz="3400" b="1" kern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</a:br>
            <a:r>
              <a:rPr lang="en-US" sz="3400" b="1" kern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di </a:t>
            </a:r>
            <a:r>
              <a:rPr lang="en-US" sz="3400" b="1" kern="12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connessione</a:t>
            </a:r>
            <a:br>
              <a:rPr lang="en-US" sz="3400" kern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</a:br>
            <a:br>
              <a:rPr lang="en-US" sz="3400" kern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</a:br>
            <a:r>
              <a:rPr lang="en-US" sz="3100" kern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(account </a:t>
            </a:r>
            <a:r>
              <a:rPr lang="en-US" sz="3100" i="1" kern="1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somee.com</a:t>
            </a:r>
            <a:r>
              <a:rPr lang="en-US" sz="3100" kern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)</a:t>
            </a:r>
            <a:br>
              <a:rPr lang="en-US" sz="3400" kern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7E82E9C-0A1A-4D55-B742-46ADE8C1B75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246324" y="801866"/>
            <a:ext cx="4772416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"</a:t>
            </a:r>
            <a:r>
              <a:rPr lang="en-US" sz="21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Driver={SQL Server};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Server=</a:t>
            </a:r>
            <a:r>
              <a:rPr lang="en-US" sz="21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nomeDB</a:t>
            </a:r>
            <a:r>
              <a:rPr lang="en-US" sz="21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.mssql.somee.com;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Database=</a:t>
            </a:r>
            <a:r>
              <a:rPr lang="en-US" sz="2100" b="1" i="1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nomeDB</a:t>
            </a:r>
            <a:r>
              <a:rPr lang="en-US" sz="21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Uid</a:t>
            </a:r>
            <a:r>
              <a:rPr lang="en-US" sz="21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= </a:t>
            </a:r>
            <a:r>
              <a:rPr lang="en-US" sz="21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UserID</a:t>
            </a:r>
            <a:r>
              <a:rPr lang="en-US" sz="21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_SQLLogin_1;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Pwd</a:t>
            </a:r>
            <a:r>
              <a:rPr lang="en-US" sz="21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= </a:t>
            </a:r>
            <a:r>
              <a:rPr lang="en-US" sz="21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&lt;</a:t>
            </a:r>
            <a:r>
              <a:rPr lang="en-US" sz="2100" b="1" i="1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inserire_psw</a:t>
            </a:r>
            <a:r>
              <a:rPr lang="en-US" sz="21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&gt;</a:t>
            </a:r>
            <a:r>
              <a:rPr lang="en-US" sz="21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;</a:t>
            </a:r>
            <a:r>
              <a:rPr lang="en-US" sz="21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"</a:t>
            </a:r>
            <a:endParaRPr lang="en-US" sz="2100" b="1" i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b="1" i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100" b="1" i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Specificando</a:t>
            </a:r>
            <a:r>
              <a:rPr lang="en-US" sz="2100" b="1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0" indent="0">
              <a:spcAft>
                <a:spcPts val="600"/>
              </a:spcAft>
              <a:buNone/>
            </a:pPr>
            <a:endParaRPr lang="en-US" sz="800" b="1" i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b="1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Driver per DBMS,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b="1" i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nome</a:t>
            </a:r>
            <a:r>
              <a:rPr lang="en-US" sz="2100" b="1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del Server,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b="1" i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nome</a:t>
            </a:r>
            <a:r>
              <a:rPr lang="en-US" sz="2100" b="1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del DB,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b="1" i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credenziali</a:t>
            </a:r>
            <a:r>
              <a:rPr lang="en-US" sz="2100" b="1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di accesso</a:t>
            </a:r>
          </a:p>
        </p:txBody>
      </p:sp>
    </p:spTree>
    <p:extLst>
      <p:ext uri="{BB962C8B-B14F-4D97-AF65-F5344CB8AC3E}">
        <p14:creationId xmlns:p14="http://schemas.microsoft.com/office/powerpoint/2010/main" val="2017610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3731E-3DAA-4E10-B49A-0E43D16E2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90904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Segmento di codice (.</a:t>
            </a:r>
            <a:r>
              <a:rPr lang="it-IT" b="1" dirty="0" err="1">
                <a:solidFill>
                  <a:srgbClr val="0070C0"/>
                </a:solidFill>
              </a:rPr>
              <a:t>asp</a:t>
            </a:r>
            <a:r>
              <a:rPr lang="it-IT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D681D96-8A94-4A82-9456-FA20176D00A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44882" y="1905145"/>
            <a:ext cx="8323545" cy="3977280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/>
              <a:t>&lt;% </a:t>
            </a:r>
            <a:r>
              <a:rPr lang="it-IT" sz="2000" b="1" i="1" dirty="0"/>
              <a:t>Option </a:t>
            </a:r>
            <a:r>
              <a:rPr lang="it-IT" sz="2000" b="1" i="1" dirty="0" err="1"/>
              <a:t>Explicit</a:t>
            </a:r>
            <a:endParaRPr lang="it-IT" sz="2000" b="1" i="1" dirty="0"/>
          </a:p>
          <a:p>
            <a:pPr marL="0" indent="0">
              <a:buNone/>
            </a:pPr>
            <a:r>
              <a:rPr lang="it-IT" sz="2000" b="1" dirty="0" err="1">
                <a:solidFill>
                  <a:srgbClr val="0070C0"/>
                </a:solidFill>
              </a:rPr>
              <a:t>Dim</a:t>
            </a:r>
            <a:r>
              <a:rPr lang="it-IT" sz="2000" dirty="0"/>
              <a:t> </a:t>
            </a:r>
            <a:r>
              <a:rPr lang="it-IT" sz="2000" dirty="0" err="1"/>
              <a:t>oConn</a:t>
            </a:r>
            <a:r>
              <a:rPr lang="it-IT" sz="2000" dirty="0"/>
              <a:t>, </a:t>
            </a:r>
            <a:r>
              <a:rPr lang="it-IT" sz="2000" dirty="0" err="1"/>
              <a:t>oRS</a:t>
            </a:r>
            <a:r>
              <a:rPr lang="it-IT" sz="2000" dirty="0"/>
              <a:t>, </a:t>
            </a:r>
            <a:r>
              <a:rPr lang="it-IT" sz="2000" dirty="0" err="1"/>
              <a:t>sSQL</a:t>
            </a:r>
            <a:endParaRPr lang="it-IT" sz="2000" dirty="0"/>
          </a:p>
          <a:p>
            <a:pPr marL="0" indent="0">
              <a:buNone/>
            </a:pPr>
            <a:endParaRPr lang="it-IT" sz="800" dirty="0"/>
          </a:p>
          <a:p>
            <a:pPr marL="0" indent="0">
              <a:buNone/>
            </a:pPr>
            <a:r>
              <a:rPr lang="it-IT" sz="2000" dirty="0"/>
              <a:t>rem </a:t>
            </a:r>
            <a:r>
              <a:rPr lang="it-IT" sz="2000" b="1" dirty="0"/>
              <a:t>creazione </a:t>
            </a:r>
            <a:r>
              <a:rPr lang="it-IT" sz="2000" dirty="0"/>
              <a:t>lato Server di </a:t>
            </a:r>
            <a:r>
              <a:rPr lang="it-IT" sz="2000" b="1" dirty="0"/>
              <a:t>oggetti ADO </a:t>
            </a:r>
            <a:r>
              <a:rPr lang="it-IT" sz="2000" dirty="0"/>
              <a:t>essenziali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Set </a:t>
            </a:r>
            <a:r>
              <a:rPr lang="en-US" sz="2000" dirty="0" err="1"/>
              <a:t>oConn</a:t>
            </a:r>
            <a:r>
              <a:rPr lang="en-US" sz="2000" dirty="0"/>
              <a:t> = </a:t>
            </a:r>
            <a:r>
              <a:rPr lang="en-US" sz="2000" b="1" dirty="0" err="1">
                <a:solidFill>
                  <a:srgbClr val="0070C0"/>
                </a:solidFill>
              </a:rPr>
              <a:t>Server.CreateObject</a:t>
            </a:r>
            <a:r>
              <a:rPr lang="en-US" sz="2000" dirty="0"/>
              <a:t>("</a:t>
            </a:r>
            <a:r>
              <a:rPr lang="en-US" sz="2000" dirty="0" err="1"/>
              <a:t>ADODB.</a:t>
            </a:r>
            <a:r>
              <a:rPr lang="en-US" sz="2000" b="1" dirty="0" err="1">
                <a:solidFill>
                  <a:srgbClr val="0070C0"/>
                </a:solidFill>
              </a:rPr>
              <a:t>Connection</a:t>
            </a:r>
            <a:r>
              <a:rPr lang="en-US" sz="2000" dirty="0"/>
              <a:t>")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Set</a:t>
            </a:r>
            <a:r>
              <a:rPr lang="en-US" sz="2000" dirty="0"/>
              <a:t> </a:t>
            </a:r>
            <a:r>
              <a:rPr lang="en-US" sz="2000" dirty="0" err="1"/>
              <a:t>oRS</a:t>
            </a:r>
            <a:r>
              <a:rPr lang="en-US" sz="2000" dirty="0"/>
              <a:t> = </a:t>
            </a:r>
            <a:r>
              <a:rPr lang="en-US" sz="2000" b="1" dirty="0" err="1">
                <a:solidFill>
                  <a:srgbClr val="0070C0"/>
                </a:solidFill>
              </a:rPr>
              <a:t>Server.CreateObject</a:t>
            </a:r>
            <a:r>
              <a:rPr lang="en-US" sz="2000" dirty="0"/>
              <a:t>("</a:t>
            </a:r>
            <a:r>
              <a:rPr lang="en-US" sz="2000" dirty="0" err="1"/>
              <a:t>ADODB.</a:t>
            </a:r>
            <a:r>
              <a:rPr lang="en-US" sz="2000" b="1" dirty="0" err="1">
                <a:solidFill>
                  <a:srgbClr val="0070C0"/>
                </a:solidFill>
              </a:rPr>
              <a:t>RecordSet</a:t>
            </a:r>
            <a:r>
              <a:rPr lang="en-US" sz="2000" dirty="0"/>
              <a:t>")</a:t>
            </a:r>
          </a:p>
          <a:p>
            <a:pPr marL="0" indent="0">
              <a:buNone/>
            </a:pPr>
            <a:endParaRPr lang="it-IT" sz="800" dirty="0"/>
          </a:p>
          <a:p>
            <a:pPr marL="0" indent="0">
              <a:buNone/>
            </a:pPr>
            <a:r>
              <a:rPr lang="it-IT" sz="2000" dirty="0"/>
              <a:t>rem </a:t>
            </a:r>
            <a:r>
              <a:rPr lang="it-IT" sz="2000" b="1" dirty="0"/>
              <a:t>impostazione </a:t>
            </a:r>
            <a:r>
              <a:rPr lang="it-IT" sz="2000" dirty="0"/>
              <a:t>di </a:t>
            </a:r>
            <a:r>
              <a:rPr lang="it-IT" sz="2000" b="1" dirty="0">
                <a:solidFill>
                  <a:srgbClr val="0070C0"/>
                </a:solidFill>
              </a:rPr>
              <a:t>Stringa di connessione</a:t>
            </a:r>
          </a:p>
          <a:p>
            <a:pPr marL="0" indent="0">
              <a:buNone/>
            </a:pPr>
            <a:r>
              <a:rPr lang="it-IT" sz="2000" dirty="0"/>
              <a:t>rem per DBMS </a:t>
            </a:r>
            <a:r>
              <a:rPr lang="it-IT" sz="2000" b="1" dirty="0"/>
              <a:t>SQL Server – DSN </a:t>
            </a:r>
            <a:r>
              <a:rPr lang="it-IT" sz="2000" b="1" dirty="0" err="1"/>
              <a:t>less</a:t>
            </a:r>
            <a:endParaRPr lang="it-IT" sz="2000" b="1" dirty="0"/>
          </a:p>
          <a:p>
            <a:pPr marL="0" indent="0">
              <a:buNone/>
            </a:pPr>
            <a:r>
              <a:rPr lang="it-IT" sz="2000" dirty="0" err="1"/>
              <a:t>oConn.</a:t>
            </a:r>
            <a:r>
              <a:rPr lang="it-IT" sz="2000" b="1" dirty="0" err="1">
                <a:solidFill>
                  <a:srgbClr val="0070C0"/>
                </a:solidFill>
              </a:rPr>
              <a:t>open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dirty="0"/>
              <a:t>("Driver={SQL Server}; Server=</a:t>
            </a:r>
            <a:r>
              <a:rPr lang="it-IT" sz="2000" i="1" dirty="0"/>
              <a:t>nomeID</a:t>
            </a:r>
            <a:r>
              <a:rPr lang="it-IT" sz="2000" dirty="0"/>
              <a:t>.mssql.somee.com; Database= </a:t>
            </a:r>
            <a:r>
              <a:rPr lang="it-IT" sz="2000" i="1" dirty="0" err="1"/>
              <a:t>nomeID</a:t>
            </a:r>
            <a:r>
              <a:rPr lang="it-IT" sz="2000" dirty="0"/>
              <a:t>;</a:t>
            </a:r>
          </a:p>
          <a:p>
            <a:pPr marL="0" indent="0">
              <a:buNone/>
            </a:pPr>
            <a:r>
              <a:rPr lang="it-IT" sz="2000" dirty="0" err="1"/>
              <a:t>Uid</a:t>
            </a:r>
            <a:r>
              <a:rPr lang="it-IT" sz="2000" dirty="0"/>
              <a:t>= </a:t>
            </a:r>
            <a:r>
              <a:rPr lang="it-IT" sz="2000" i="1" dirty="0" err="1"/>
              <a:t>nomeID</a:t>
            </a:r>
            <a:r>
              <a:rPr lang="it-IT" sz="2000" i="1" dirty="0"/>
              <a:t> </a:t>
            </a:r>
            <a:r>
              <a:rPr lang="it-IT" sz="2000" dirty="0"/>
              <a:t>_SQLLogin_2; </a:t>
            </a:r>
            <a:r>
              <a:rPr lang="it-IT" sz="2000" dirty="0" err="1"/>
              <a:t>Pwd</a:t>
            </a:r>
            <a:r>
              <a:rPr lang="it-IT" sz="2000" dirty="0"/>
              <a:t>=</a:t>
            </a:r>
            <a:r>
              <a:rPr lang="it-IT" sz="2000" i="1" dirty="0" err="1"/>
              <a:t>fornita_da_somee</a:t>
            </a:r>
            <a:r>
              <a:rPr lang="it-IT" sz="2000" dirty="0"/>
              <a:t>;")</a:t>
            </a:r>
          </a:p>
          <a:p>
            <a:pPr marL="0" indent="0" algn="r">
              <a:buNone/>
            </a:pPr>
            <a:r>
              <a:rPr lang="it-IT" sz="2000" b="1" dirty="0">
                <a:solidFill>
                  <a:srgbClr val="0070C0"/>
                </a:solidFill>
              </a:rPr>
              <a:t>…. continua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874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CA3951-DD50-4AB6-B2B7-7249CAF5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28274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Segmento di codice (.</a:t>
            </a:r>
            <a:r>
              <a:rPr lang="it-IT" b="1" dirty="0" err="1">
                <a:solidFill>
                  <a:srgbClr val="0070C0"/>
                </a:solidFill>
              </a:rPr>
              <a:t>asp</a:t>
            </a:r>
            <a:r>
              <a:rPr lang="it-IT" b="1" dirty="0">
                <a:solidFill>
                  <a:srgbClr val="0070C0"/>
                </a:solidFill>
              </a:rPr>
              <a:t>)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4E6315-15F1-47CA-ADCD-7AF22D4C172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365336"/>
            <a:ext cx="8229240" cy="5022937"/>
          </a:xfrm>
        </p:spPr>
        <p:txBody>
          <a:bodyPr/>
          <a:lstStyle/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rem salvataggio </a:t>
            </a:r>
            <a:r>
              <a:rPr lang="it-IT" sz="2000" b="1" dirty="0"/>
              <a:t>come stringa </a:t>
            </a:r>
            <a:r>
              <a:rPr lang="it-IT" sz="2000" dirty="0"/>
              <a:t>del </a:t>
            </a:r>
            <a:r>
              <a:rPr lang="it-IT" sz="2000" b="1" dirty="0"/>
              <a:t>comando SQL</a:t>
            </a:r>
          </a:p>
          <a:p>
            <a:r>
              <a:rPr lang="it-IT" sz="2000" dirty="0" err="1"/>
              <a:t>sSQL</a:t>
            </a:r>
            <a:r>
              <a:rPr lang="it-IT" sz="2000" dirty="0"/>
              <a:t> ="</a:t>
            </a:r>
            <a:r>
              <a:rPr lang="it-IT" sz="2000" b="1" dirty="0">
                <a:solidFill>
                  <a:srgbClr val="0070C0"/>
                </a:solidFill>
              </a:rPr>
              <a:t>SELECT * FROM </a:t>
            </a:r>
            <a:r>
              <a:rPr lang="it-IT" sz="2000" i="1" dirty="0" err="1"/>
              <a:t>nomeTabella</a:t>
            </a:r>
            <a:r>
              <a:rPr lang="it-IT" sz="2000" dirty="0"/>
              <a:t>"</a:t>
            </a:r>
          </a:p>
          <a:p>
            <a:pPr marL="0" indent="0">
              <a:buNone/>
            </a:pPr>
            <a:endParaRPr lang="it-IT" sz="800" dirty="0"/>
          </a:p>
          <a:p>
            <a:pPr marL="0" indent="0">
              <a:buNone/>
            </a:pPr>
            <a:r>
              <a:rPr lang="it-IT" sz="2000" dirty="0"/>
              <a:t>rem </a:t>
            </a:r>
            <a:r>
              <a:rPr lang="it-IT" sz="2000" b="1" dirty="0"/>
              <a:t>esecuzione </a:t>
            </a:r>
            <a:r>
              <a:rPr lang="it-IT" sz="2000" dirty="0"/>
              <a:t>della </a:t>
            </a:r>
            <a:r>
              <a:rPr lang="it-IT" sz="2000" dirty="0" err="1"/>
              <a:t>query</a:t>
            </a:r>
            <a:r>
              <a:rPr lang="it-IT" sz="2000" dirty="0"/>
              <a:t> a connessione aperta</a:t>
            </a:r>
          </a:p>
          <a:p>
            <a:pPr marL="0" indent="0">
              <a:buNone/>
            </a:pPr>
            <a:r>
              <a:rPr lang="it-IT" sz="2000" dirty="0" err="1"/>
              <a:t>oRs.</a:t>
            </a:r>
            <a:r>
              <a:rPr lang="it-IT" sz="2000" b="1" dirty="0" err="1">
                <a:solidFill>
                  <a:srgbClr val="0070C0"/>
                </a:solidFill>
              </a:rPr>
              <a:t>Open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sSQL,oConn</a:t>
            </a:r>
            <a:endParaRPr lang="it-IT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t-IT" sz="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sz="2000" dirty="0"/>
              <a:t>rem uso di </a:t>
            </a:r>
            <a:r>
              <a:rPr lang="it-IT" sz="2000" b="1" dirty="0"/>
              <a:t>oggetto ASP </a:t>
            </a:r>
            <a:r>
              <a:rPr lang="it-IT" sz="2000" b="1" dirty="0" err="1"/>
              <a:t>Response</a:t>
            </a:r>
            <a:r>
              <a:rPr lang="it-IT" sz="2000" b="1" dirty="0"/>
              <a:t> </a:t>
            </a:r>
            <a:r>
              <a:rPr lang="it-IT" sz="2000" dirty="0"/>
              <a:t>e del metodo per scrivere sulla finestra del browser </a:t>
            </a:r>
            <a:r>
              <a:rPr lang="it-IT" sz="2000" i="1" dirty="0"/>
              <a:t>la legenda della tabella</a:t>
            </a:r>
          </a:p>
          <a:p>
            <a:pPr marL="0" indent="0">
              <a:buNone/>
            </a:pPr>
            <a:r>
              <a:rPr lang="en-US" sz="2000" dirty="0" err="1"/>
              <a:t>Response.</a:t>
            </a:r>
            <a:r>
              <a:rPr lang="en-US" sz="2000" b="1" dirty="0" err="1"/>
              <a:t>write</a:t>
            </a:r>
            <a:r>
              <a:rPr lang="en-US" sz="2000" dirty="0"/>
              <a:t>("&lt;table </a:t>
            </a:r>
            <a:r>
              <a:rPr lang="en-US" sz="2000" i="1" dirty="0">
                <a:solidFill>
                  <a:srgbClr val="0070C0"/>
                </a:solidFill>
              </a:rPr>
              <a:t>style</a:t>
            </a:r>
            <a:r>
              <a:rPr lang="en-US" sz="2000" dirty="0"/>
              <a:t>='background-color: yellow’&gt; </a:t>
            </a:r>
          </a:p>
          <a:p>
            <a:pPr marL="0" indent="0">
              <a:buNone/>
            </a:pPr>
            <a:r>
              <a:rPr lang="en-US" sz="2000" dirty="0"/>
              <a:t>                             &lt;tr&gt;&lt;</a:t>
            </a:r>
            <a:r>
              <a:rPr lang="en-US" sz="2000" dirty="0" err="1"/>
              <a:t>th</a:t>
            </a:r>
            <a:r>
              <a:rPr lang="en-US" sz="2000" dirty="0"/>
              <a:t>&gt;</a:t>
            </a:r>
            <a:r>
              <a:rPr lang="en-US" sz="2000" i="1" dirty="0" err="1"/>
              <a:t>Nominativo</a:t>
            </a:r>
            <a:r>
              <a:rPr lang="en-US" sz="2000" dirty="0"/>
              <a:t>&lt;/</a:t>
            </a:r>
            <a:r>
              <a:rPr lang="en-US" sz="2000" dirty="0" err="1"/>
              <a:t>th</a:t>
            </a:r>
            <a:r>
              <a:rPr lang="en-US" sz="2000" dirty="0"/>
              <a:t>&gt; &lt;</a:t>
            </a:r>
            <a:r>
              <a:rPr lang="en-US" sz="2000" dirty="0" err="1"/>
              <a:t>th</a:t>
            </a:r>
            <a:r>
              <a:rPr lang="en-US" sz="2000" dirty="0"/>
              <a:t>&gt;</a:t>
            </a:r>
            <a:r>
              <a:rPr lang="en-US" sz="2000" i="1" dirty="0"/>
              <a:t>e-mail</a:t>
            </a:r>
            <a:r>
              <a:rPr lang="en-US" sz="2000" dirty="0"/>
              <a:t>&lt;/</a:t>
            </a:r>
            <a:r>
              <a:rPr lang="en-US" sz="2000" dirty="0" err="1"/>
              <a:t>th</a:t>
            </a:r>
            <a:r>
              <a:rPr lang="en-US" sz="2000" dirty="0"/>
              <a:t>&gt;&lt;/tr&gt;")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 algn="r">
              <a:buNone/>
            </a:pPr>
            <a:r>
              <a:rPr lang="it-IT" sz="2000" b="1" dirty="0">
                <a:solidFill>
                  <a:srgbClr val="0070C0"/>
                </a:solidFill>
              </a:rPr>
              <a:t>…. continua</a:t>
            </a:r>
          </a:p>
          <a:p>
            <a:pPr marL="0" indent="0">
              <a:buNone/>
            </a:pPr>
            <a:r>
              <a:rPr lang="it-IT" sz="2000" dirty="0"/>
              <a:t>                                    </a:t>
            </a:r>
          </a:p>
          <a:p>
            <a:pPr marL="0" indent="0">
              <a:buNone/>
            </a:pPr>
            <a:r>
              <a:rPr lang="it-IT" sz="2000" dirty="0"/>
              <a:t>            </a:t>
            </a:r>
            <a:r>
              <a:rPr lang="it-IT" sz="2000" i="1" dirty="0">
                <a:solidFill>
                  <a:srgbClr val="0070C0"/>
                </a:solidFill>
              </a:rPr>
              <a:t>codice HTML e attributi di stile (CSS in-line) </a:t>
            </a:r>
          </a:p>
          <a:p>
            <a:pPr marL="0" indent="0">
              <a:buNone/>
            </a:pPr>
            <a:r>
              <a:rPr lang="it-IT" sz="2000" i="1" dirty="0">
                <a:solidFill>
                  <a:srgbClr val="0070C0"/>
                </a:solidFill>
              </a:rPr>
              <a:t>            inserito come stringa per visualizzare </a:t>
            </a:r>
          </a:p>
          <a:p>
            <a:pPr marL="0" indent="0">
              <a:buNone/>
            </a:pPr>
            <a:r>
              <a:rPr lang="it-IT" sz="2000" i="1" dirty="0">
                <a:solidFill>
                  <a:srgbClr val="0070C0"/>
                </a:solidFill>
              </a:rPr>
              <a:t>            in forma tabellare i dati estratti (risultato della </a:t>
            </a:r>
            <a:r>
              <a:rPr lang="it-IT" sz="2000" i="1" dirty="0" err="1">
                <a:solidFill>
                  <a:srgbClr val="0070C0"/>
                </a:solidFill>
              </a:rPr>
              <a:t>query</a:t>
            </a:r>
            <a:r>
              <a:rPr lang="it-IT" sz="2000" i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" name="Freccia in su 3">
            <a:extLst>
              <a:ext uri="{FF2B5EF4-FFF2-40B4-BE49-F238E27FC236}">
                <a16:creationId xmlns:a16="http://schemas.microsoft.com/office/drawing/2014/main" id="{7D31671F-9CFF-426A-AE68-BAE5355D3CB5}"/>
              </a:ext>
            </a:extLst>
          </p:cNvPr>
          <p:cNvSpPr/>
          <p:nvPr/>
        </p:nvSpPr>
        <p:spPr>
          <a:xfrm>
            <a:off x="2780778" y="4446740"/>
            <a:ext cx="62630" cy="7515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385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0889D4-4423-42C7-AEA6-11D5863CE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287"/>
            <a:ext cx="8229240" cy="11448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Segmento di codice (.</a:t>
            </a:r>
            <a:r>
              <a:rPr lang="it-IT" b="1" dirty="0" err="1">
                <a:solidFill>
                  <a:srgbClr val="0070C0"/>
                </a:solidFill>
              </a:rPr>
              <a:t>asp</a:t>
            </a:r>
            <a:r>
              <a:rPr lang="it-IT" b="1" dirty="0">
                <a:solidFill>
                  <a:srgbClr val="0070C0"/>
                </a:solidFill>
              </a:rPr>
              <a:t>)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4D655BC-BF63-43CF-B677-D6C77874744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167985"/>
            <a:ext cx="8229240" cy="5019873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/>
              <a:t>rem  </a:t>
            </a:r>
            <a:r>
              <a:rPr lang="it-IT" sz="2000" b="1" dirty="0"/>
              <a:t>ciclo </a:t>
            </a:r>
            <a:r>
              <a:rPr lang="it-IT" sz="2000" dirty="0"/>
              <a:t>per scrivere, in forma tabellare valori delle singole </a:t>
            </a:r>
            <a:r>
              <a:rPr lang="it-IT" sz="2000" dirty="0" err="1"/>
              <a:t>tuple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 err="1"/>
              <a:t>While</a:t>
            </a:r>
            <a:r>
              <a:rPr lang="it-IT" sz="2000" dirty="0"/>
              <a:t> </a:t>
            </a:r>
            <a:r>
              <a:rPr lang="it-IT" sz="2000" dirty="0" err="1"/>
              <a:t>not</a:t>
            </a:r>
            <a:r>
              <a:rPr lang="it-IT" sz="2000" dirty="0"/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oRS.eof</a:t>
            </a:r>
            <a:endParaRPr lang="it-IT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sz="2000" dirty="0"/>
              <a:t>     </a:t>
            </a:r>
            <a:r>
              <a:rPr lang="it-IT" sz="2000" dirty="0" err="1"/>
              <a:t>Response.</a:t>
            </a:r>
            <a:r>
              <a:rPr lang="it-IT" sz="2000" b="1" dirty="0" err="1"/>
              <a:t>write</a:t>
            </a:r>
            <a:r>
              <a:rPr lang="it-IT" sz="2000" b="1" dirty="0"/>
              <a:t> </a:t>
            </a:r>
            <a:r>
              <a:rPr lang="it-IT" sz="2000" dirty="0"/>
              <a:t>("&lt;</a:t>
            </a:r>
            <a:r>
              <a:rPr lang="it-IT" sz="2000" dirty="0" err="1"/>
              <a:t>tr</a:t>
            </a:r>
            <a:r>
              <a:rPr lang="it-IT" sz="2000" dirty="0"/>
              <a:t>&gt;&lt;</a:t>
            </a:r>
            <a:r>
              <a:rPr lang="it-IT" sz="2000" dirty="0" err="1"/>
              <a:t>td</a:t>
            </a:r>
            <a:r>
              <a:rPr lang="it-IT" sz="2000" dirty="0"/>
              <a:t>&gt;" &amp; </a:t>
            </a:r>
            <a:r>
              <a:rPr lang="it-IT" sz="2000" b="1" dirty="0" err="1">
                <a:solidFill>
                  <a:srgbClr val="0070C0"/>
                </a:solidFill>
              </a:rPr>
              <a:t>oRS</a:t>
            </a:r>
            <a:r>
              <a:rPr lang="it-IT" sz="2000" b="1" dirty="0">
                <a:solidFill>
                  <a:srgbClr val="0070C0"/>
                </a:solidFill>
              </a:rPr>
              <a:t> ("</a:t>
            </a:r>
            <a:r>
              <a:rPr lang="it-IT" sz="2000" b="1" i="1" dirty="0">
                <a:solidFill>
                  <a:srgbClr val="0070C0"/>
                </a:solidFill>
              </a:rPr>
              <a:t>Alias</a:t>
            </a:r>
            <a:r>
              <a:rPr lang="it-IT" sz="2000" b="1" dirty="0">
                <a:solidFill>
                  <a:srgbClr val="0070C0"/>
                </a:solidFill>
              </a:rPr>
              <a:t>") </a:t>
            </a:r>
            <a:r>
              <a:rPr lang="it-IT" sz="2000" dirty="0"/>
              <a:t>&amp; "&lt;/</a:t>
            </a:r>
            <a:r>
              <a:rPr lang="it-IT" sz="2000" dirty="0" err="1"/>
              <a:t>td</a:t>
            </a:r>
            <a:r>
              <a:rPr lang="it-IT" sz="2000" dirty="0"/>
              <a:t>&gt;" </a:t>
            </a:r>
          </a:p>
          <a:p>
            <a:pPr marL="0" indent="0">
              <a:buNone/>
            </a:pPr>
            <a:r>
              <a:rPr lang="it-IT" sz="2000" dirty="0"/>
              <a:t>                                 &amp; "&lt;</a:t>
            </a:r>
            <a:r>
              <a:rPr lang="it-IT" sz="2000" dirty="0" err="1"/>
              <a:t>td</a:t>
            </a:r>
            <a:r>
              <a:rPr lang="it-IT" sz="2000" dirty="0"/>
              <a:t>&gt;" &amp; </a:t>
            </a:r>
            <a:r>
              <a:rPr lang="it-IT" sz="2000" b="1" dirty="0" err="1">
                <a:solidFill>
                  <a:srgbClr val="0070C0"/>
                </a:solidFill>
              </a:rPr>
              <a:t>oRS</a:t>
            </a:r>
            <a:r>
              <a:rPr lang="it-IT" sz="2000" b="1" dirty="0">
                <a:solidFill>
                  <a:srgbClr val="0070C0"/>
                </a:solidFill>
              </a:rPr>
              <a:t> ("</a:t>
            </a:r>
            <a:r>
              <a:rPr lang="it-IT" sz="2000" b="1" i="1" dirty="0">
                <a:solidFill>
                  <a:srgbClr val="0070C0"/>
                </a:solidFill>
              </a:rPr>
              <a:t>email</a:t>
            </a:r>
            <a:r>
              <a:rPr lang="it-IT" sz="2000" b="1" dirty="0">
                <a:solidFill>
                  <a:srgbClr val="0070C0"/>
                </a:solidFill>
              </a:rPr>
              <a:t>") </a:t>
            </a:r>
            <a:r>
              <a:rPr lang="it-IT" sz="2000" dirty="0"/>
              <a:t>&amp; "&lt;/</a:t>
            </a:r>
            <a:r>
              <a:rPr lang="it-IT" sz="2000" dirty="0" err="1"/>
              <a:t>td</a:t>
            </a:r>
            <a:r>
              <a:rPr lang="it-IT" sz="2000" dirty="0"/>
              <a:t>&gt;" &amp; "&lt;/</a:t>
            </a:r>
            <a:r>
              <a:rPr lang="it-IT" sz="2000" dirty="0" err="1"/>
              <a:t>tr</a:t>
            </a:r>
            <a:r>
              <a:rPr lang="it-IT" sz="2000" dirty="0"/>
              <a:t>&gt;")</a:t>
            </a:r>
          </a:p>
          <a:p>
            <a:pPr marL="0" indent="0">
              <a:buNone/>
            </a:pPr>
            <a:r>
              <a:rPr lang="it-IT" sz="2000" dirty="0"/>
              <a:t>     </a:t>
            </a:r>
            <a:r>
              <a:rPr lang="it-IT" sz="2000" b="1" dirty="0" err="1">
                <a:solidFill>
                  <a:srgbClr val="0070C0"/>
                </a:solidFill>
              </a:rPr>
              <a:t>oRS.movenext</a:t>
            </a:r>
            <a:endParaRPr lang="it-IT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sz="2000" dirty="0" err="1"/>
              <a:t>Wend</a:t>
            </a:r>
            <a:endParaRPr lang="it-IT" sz="2000" dirty="0"/>
          </a:p>
          <a:p>
            <a:pPr marL="0" indent="0">
              <a:buNone/>
            </a:pPr>
            <a:r>
              <a:rPr lang="it-IT" sz="2000" dirty="0" err="1"/>
              <a:t>Response.</a:t>
            </a:r>
            <a:r>
              <a:rPr lang="it-IT" sz="2000" b="1" dirty="0" err="1"/>
              <a:t>write</a:t>
            </a:r>
            <a:r>
              <a:rPr lang="it-IT" sz="2000" dirty="0"/>
              <a:t>("&lt;/</a:t>
            </a:r>
            <a:r>
              <a:rPr lang="it-IT" sz="2000" dirty="0" err="1"/>
              <a:t>table</a:t>
            </a:r>
            <a:r>
              <a:rPr lang="it-IT" sz="2000"/>
              <a:t>&gt;")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rem </a:t>
            </a:r>
            <a:r>
              <a:rPr lang="it-IT" sz="2000" b="1" dirty="0"/>
              <a:t>chiusura </a:t>
            </a:r>
            <a:r>
              <a:rPr lang="it-IT" sz="2000" dirty="0"/>
              <a:t>della connessione e </a:t>
            </a:r>
            <a:r>
              <a:rPr lang="it-IT" sz="2000" b="1" dirty="0" err="1"/>
              <a:t>deallocazione</a:t>
            </a:r>
            <a:r>
              <a:rPr lang="it-IT" sz="2000" b="1" dirty="0"/>
              <a:t> </a:t>
            </a:r>
            <a:r>
              <a:rPr lang="it-IT" sz="2000" dirty="0"/>
              <a:t>degli </a:t>
            </a:r>
            <a:r>
              <a:rPr lang="it-IT" sz="2000" b="1" dirty="0"/>
              <a:t>oggetto ADO</a:t>
            </a:r>
          </a:p>
          <a:p>
            <a:pPr marL="0" indent="0">
              <a:buNone/>
            </a:pPr>
            <a:r>
              <a:rPr lang="it-IT" sz="2000" dirty="0" err="1"/>
              <a:t>oConn.close</a:t>
            </a:r>
            <a:endParaRPr lang="it-IT" sz="2000" dirty="0"/>
          </a:p>
          <a:p>
            <a:pPr marL="0" indent="0">
              <a:buNone/>
            </a:pPr>
            <a:r>
              <a:rPr lang="it-IT" sz="2000" dirty="0"/>
              <a:t>Set </a:t>
            </a:r>
            <a:r>
              <a:rPr lang="it-IT" sz="2000" dirty="0" err="1"/>
              <a:t>oRS</a:t>
            </a:r>
            <a:r>
              <a:rPr lang="it-IT" sz="2000" dirty="0"/>
              <a:t>=Nothing</a:t>
            </a:r>
          </a:p>
          <a:p>
            <a:pPr marL="0" indent="0">
              <a:buNone/>
            </a:pPr>
            <a:r>
              <a:rPr lang="it-IT" sz="2000" dirty="0"/>
              <a:t>Set </a:t>
            </a:r>
            <a:r>
              <a:rPr lang="it-IT" sz="2000" dirty="0" err="1"/>
              <a:t>oConn</a:t>
            </a:r>
            <a:r>
              <a:rPr lang="it-IT" sz="2000" dirty="0"/>
              <a:t> = Nothing</a:t>
            </a:r>
          </a:p>
          <a:p>
            <a:pPr marL="0" indent="0">
              <a:buNone/>
            </a:pPr>
            <a:r>
              <a:rPr lang="it-IT" sz="2000" dirty="0"/>
              <a:t>%&gt;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9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1371600" y="3886200"/>
            <a:ext cx="6399720" cy="175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3B3DA56-BD2E-4CE9-8B58-C63169BBF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13" y="295275"/>
            <a:ext cx="8927060" cy="6384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2"/>
          <p:cNvSpPr/>
          <p:nvPr/>
        </p:nvSpPr>
        <p:spPr>
          <a:xfrm>
            <a:off x="457200" y="1600200"/>
            <a:ext cx="850608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Tutorial  HTML (in inglese) 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           </a:t>
            </a:r>
            <a:r>
              <a:rPr lang="it-IT" sz="2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https://www.w3schools.com/default.asp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ASP – HOME </a:t>
            </a:r>
            <a:r>
              <a:rPr lang="it-IT" sz="2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https://www.w3schools.com/asp/default.asp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Classic ASP / ASP.NET Web Forms / ASP.NET MVC / ASP.NET Web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Pages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/ ASP.NET API / ASP.NET Core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ASP Classic  </a:t>
            </a:r>
            <a:r>
              <a:rPr lang="it-IT" sz="2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4"/>
              </a:rPr>
              <a:t>https://www.w3schools.com/asp/asp_introduction.asp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ADO  </a:t>
            </a:r>
            <a:r>
              <a:rPr lang="it-IT" sz="2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5"/>
              </a:rPr>
              <a:t>https://www.w3schools.com/asp/ado_intro.asp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Framework ASP.NET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Picture 2"/>
          <p:cNvPicPr/>
          <p:nvPr/>
        </p:nvPicPr>
        <p:blipFill>
          <a:blip r:embed="rId2"/>
          <a:stretch/>
        </p:blipFill>
        <p:spPr>
          <a:xfrm>
            <a:off x="179640" y="1293692"/>
            <a:ext cx="8921880" cy="3311280"/>
          </a:xfrm>
          <a:prstGeom prst="rect">
            <a:avLst/>
          </a:prstGeom>
          <a:ln w="9360"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179640" y="5013000"/>
            <a:ext cx="871200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ASP.NET è un insieme di tecnologie di sviluppo di software per il web, commercializzate da Microsoft.   </a:t>
            </a:r>
          </a:p>
          <a:p>
            <a:pPr>
              <a:lnSpc>
                <a:spcPct val="100000"/>
              </a:lnSpc>
            </a:pPr>
            <a:endParaRPr lang="it-IT" sz="11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it-IT" sz="28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&gt;&gt; </a:t>
            </a:r>
            <a:r>
              <a:rPr lang="it-IT" sz="28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ASP vs ASPX</a:t>
            </a:r>
            <a:endParaRPr lang="it-IT" sz="1800" b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Asp</a:t>
            </a: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vs </a:t>
            </a:r>
            <a:r>
              <a:rPr lang="it-IT" sz="44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Asp.NET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0" y="1268640"/>
            <a:ext cx="9142920" cy="122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</a:pPr>
            <a:r>
              <a:rPr lang="it-IT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</a:t>
            </a: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 la nascita del framework .NET, la tecnologia ASP non riceve più aggiornamenti e spesso si  specifica come  </a:t>
            </a:r>
            <a:r>
              <a:rPr lang="it-IT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ASP  classica  </a:t>
            </a: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nel confronto con la nuova  suite che, pur con lo stesso nome, introduce sostanziali differenze.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5508000" y="5661360"/>
            <a:ext cx="3167280" cy="92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References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wikipedia:Active Server Pages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wikipedia:ASP.NET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467640" y="2421000"/>
            <a:ext cx="8675280" cy="26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Process</a:t>
            </a:r>
            <a:r>
              <a:rPr lang="it-IT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Isolation</a:t>
            </a:r>
            <a:r>
              <a:rPr lang="it-IT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Pagina ASP stesso processo IIS (Microsoft Internet Information Services)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Pagina ASPX: processi indipendenti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Interpretation</a:t>
            </a:r>
            <a:r>
              <a:rPr lang="it-IT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vs. Compilation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Pagina ASP interpretata al volo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Pagine ASPX  sempre compilate in classi NET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ASP.NET  permette l’uso di un qualsiasi linguaggio ad alto livello della suite.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(</a:t>
            </a:r>
            <a:r>
              <a:rPr lang="it-IT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code-</a:t>
            </a:r>
            <a:r>
              <a:rPr lang="it-IT" sz="20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behind</a:t>
            </a: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5"/>
          <p:cNvSpPr/>
          <p:nvPr/>
        </p:nvSpPr>
        <p:spPr>
          <a:xfrm>
            <a:off x="395640" y="5301360"/>
            <a:ext cx="522000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ASP </a:t>
            </a:r>
            <a:r>
              <a:rPr lang="it-IT" sz="4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classico</a:t>
            </a: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</a:t>
            </a:r>
            <a:r>
              <a:rPr lang="it-IT" sz="44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caratteristiche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457200" y="1340640"/>
            <a:ext cx="8411227" cy="45841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 pagine sono completamente integrate nei file HTML.</a:t>
            </a:r>
          </a:p>
          <a:p>
            <a:pPr marL="1080">
              <a:lnSpc>
                <a:spcPct val="100000"/>
              </a:lnSpc>
              <a:buClr>
                <a:srgbClr val="000000"/>
              </a:buClr>
            </a:pPr>
            <a:endParaRPr lang="it-IT" sz="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Non necessitano di compilazione: il motore o interprete è una </a:t>
            </a:r>
            <a:r>
              <a:rPr lang="it-IT" sz="22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dll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caricata dal Web-Server</a:t>
            </a:r>
          </a:p>
          <a:p>
            <a:pPr marL="1080">
              <a:lnSpc>
                <a:spcPct val="100000"/>
              </a:lnSpc>
              <a:buClr>
                <a:srgbClr val="000000"/>
              </a:buClr>
            </a:pPr>
            <a:endParaRPr lang="it-IT" sz="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Sono orientate agli oggetti ed usano componenti server ActiveX.</a:t>
            </a:r>
          </a:p>
          <a:p>
            <a:pPr marL="1080">
              <a:lnSpc>
                <a:spcPct val="100000"/>
              </a:lnSpc>
              <a:buClr>
                <a:srgbClr val="000000"/>
              </a:buClr>
            </a:pPr>
            <a:endParaRPr lang="it-IT" sz="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Può essere usato un qualunque </a:t>
            </a:r>
            <a:r>
              <a:rPr lang="it-IT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linguaggio di scripting 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del quale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sia installato sul web server lo </a:t>
            </a:r>
            <a:r>
              <a:rPr lang="it-IT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scripting </a:t>
            </a:r>
            <a:r>
              <a:rPr lang="it-IT" sz="2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engine</a:t>
            </a:r>
            <a:r>
              <a:rPr lang="it-IT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La tecnologia ASP </a:t>
            </a: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supporta in modo nativo </a:t>
            </a:r>
            <a:r>
              <a:rPr lang="it-IT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VBScript</a:t>
            </a:r>
            <a:r>
              <a:rPr lang="it-IT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e </a:t>
            </a:r>
            <a:r>
              <a:rPr lang="it-IT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Jscript</a:t>
            </a:r>
            <a:r>
              <a:rPr lang="it-IT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</a:t>
            </a:r>
          </a:p>
          <a:p>
            <a:pPr marL="343080" indent="-342000">
              <a:lnSpc>
                <a:spcPct val="100000"/>
              </a:lnSpc>
            </a:pPr>
            <a:endParaRPr lang="it-IT" sz="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Un’</a:t>
            </a:r>
            <a:r>
              <a:rPr lang="it-IT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applicazione 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non è altro che una </a:t>
            </a:r>
            <a:r>
              <a:rPr lang="it-IT" sz="2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directory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interna alla home page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per la quale è attivo il </a:t>
            </a:r>
            <a:r>
              <a:rPr lang="it-IT" sz="2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permesso di esecuzione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</a:p>
          <a:p>
            <a:pPr marL="343080" indent="-342000">
              <a:lnSpc>
                <a:spcPct val="100000"/>
              </a:lnSpc>
            </a:pPr>
            <a:endParaRPr lang="it-IT" sz="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È possibile modificare il linguaggio predefinito sia a livello di Web Server, cioè per tutte le applicazioni ASP gestite da IIS, che a livello di singola applicazione, cioè per tutte le pagine che la compongono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85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7B786E5-C262-4067-94B6-1474FE635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895" y="643467"/>
            <a:ext cx="5758208" cy="5571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3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755640" y="417960"/>
            <a:ext cx="7703640" cy="6077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/>
          <p:cNvPicPr/>
          <p:nvPr/>
        </p:nvPicPr>
        <p:blipFill>
          <a:blip r:embed="rId2"/>
          <a:stretch/>
        </p:blipFill>
        <p:spPr>
          <a:xfrm>
            <a:off x="0" y="1052640"/>
            <a:ext cx="8888760" cy="4031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/>
          <p:cNvPicPr/>
          <p:nvPr/>
        </p:nvPicPr>
        <p:blipFill>
          <a:blip r:embed="rId2"/>
          <a:stretch/>
        </p:blipFill>
        <p:spPr>
          <a:xfrm>
            <a:off x="288360" y="4077000"/>
            <a:ext cx="8854560" cy="2388960"/>
          </a:xfrm>
          <a:prstGeom prst="rect">
            <a:avLst/>
          </a:prstGeom>
          <a:ln w="9360">
            <a:noFill/>
          </a:ln>
        </p:spPr>
      </p:pic>
      <p:pic>
        <p:nvPicPr>
          <p:cNvPr id="114" name="Picture 3"/>
          <p:cNvPicPr/>
          <p:nvPr/>
        </p:nvPicPr>
        <p:blipFill>
          <a:blip r:embed="rId3"/>
          <a:stretch/>
        </p:blipFill>
        <p:spPr>
          <a:xfrm>
            <a:off x="179640" y="0"/>
            <a:ext cx="7447320" cy="3942360"/>
          </a:xfrm>
          <a:prstGeom prst="rect">
            <a:avLst/>
          </a:prstGeom>
          <a:ln w="9360">
            <a:noFill/>
          </a:ln>
        </p:spPr>
      </p:pic>
      <p:sp>
        <p:nvSpPr>
          <p:cNvPr id="115" name="CustomShape 1"/>
          <p:cNvSpPr/>
          <p:nvPr/>
        </p:nvSpPr>
        <p:spPr>
          <a:xfrm flipH="1">
            <a:off x="5506560" y="1917000"/>
            <a:ext cx="862920" cy="215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88920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6" name="Picture 4"/>
          <p:cNvPicPr/>
          <p:nvPr/>
        </p:nvPicPr>
        <p:blipFill>
          <a:blip r:embed="rId4"/>
          <a:stretch/>
        </p:blipFill>
        <p:spPr>
          <a:xfrm>
            <a:off x="5292000" y="1340640"/>
            <a:ext cx="721800" cy="646920"/>
          </a:xfrm>
          <a:prstGeom prst="rect">
            <a:avLst/>
          </a:prstGeom>
          <a:ln w="9360">
            <a:noFill/>
          </a:ln>
        </p:spPr>
      </p:pic>
      <p:pic>
        <p:nvPicPr>
          <p:cNvPr id="117" name="Picture 5"/>
          <p:cNvPicPr/>
          <p:nvPr/>
        </p:nvPicPr>
        <p:blipFill>
          <a:blip r:embed="rId5"/>
          <a:stretch/>
        </p:blipFill>
        <p:spPr>
          <a:xfrm>
            <a:off x="6588360" y="2565000"/>
            <a:ext cx="579960" cy="646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3"/>
          <p:cNvPicPr/>
          <p:nvPr/>
        </p:nvPicPr>
        <p:blipFill>
          <a:blip r:embed="rId2"/>
          <a:stretch/>
        </p:blipFill>
        <p:spPr>
          <a:xfrm>
            <a:off x="134640" y="908640"/>
            <a:ext cx="9008280" cy="5064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C87FC8-0E55-4E12-A793-C586EAE6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1448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Esercizi 1/2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8131DC-BE69-404E-BE8E-0CE000DF670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5699341"/>
            <a:ext cx="8229240" cy="1385581"/>
          </a:xfrm>
        </p:spPr>
        <p:txBody>
          <a:bodyPr/>
          <a:lstStyle/>
          <a:p>
            <a:pPr marL="0" indent="0">
              <a:buNone/>
            </a:pPr>
            <a:r>
              <a:rPr lang="it-IT" sz="4400" dirty="0">
                <a:solidFill>
                  <a:srgbClr val="0070C0"/>
                </a:solidFill>
              </a:rPr>
              <a:t>&gt;&gt; </a:t>
            </a:r>
            <a:r>
              <a:rPr lang="it-IT" sz="4400" dirty="0">
                <a:solidFill>
                  <a:srgbClr val="0070C0"/>
                </a:solidFill>
                <a:hlinkClick r:id="rId2"/>
              </a:rPr>
              <a:t>Interazione</a:t>
            </a:r>
            <a:r>
              <a:rPr lang="it-IT" sz="4400" dirty="0">
                <a:solidFill>
                  <a:srgbClr val="0070C0"/>
                </a:solidFill>
              </a:rPr>
              <a:t> C/S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073C560-D0A9-4049-B5F8-F077608B4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05" y="854837"/>
            <a:ext cx="4076700" cy="34385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3813446-A044-445E-89D6-38BE1931D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605" y="2147431"/>
            <a:ext cx="41052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BC3567A-2091-4EA5-8B48-7C1F03896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06"/>
            <a:ext cx="7752588" cy="3553683"/>
          </a:xfrm>
          <a:prstGeom prst="rect">
            <a:avLst/>
          </a:prstGeom>
        </p:spPr>
      </p:pic>
      <p:cxnSp>
        <p:nvCxnSpPr>
          <p:cNvPr id="8" name="Connettore 2 7"/>
          <p:cNvCxnSpPr>
            <a:cxnSpLocks/>
          </p:cNvCxnSpPr>
          <p:nvPr/>
        </p:nvCxnSpPr>
        <p:spPr>
          <a:xfrm flipH="1">
            <a:off x="5644850" y="2265209"/>
            <a:ext cx="720080" cy="1836207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40768"/>
            <a:ext cx="72285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564904"/>
            <a:ext cx="58103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6F24DEE-CC3A-4FE7-9549-32C341607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4101416"/>
            <a:ext cx="4638284" cy="135891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D3AA0F5-F616-40AD-A24F-2B8420FD23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42" y="5602557"/>
            <a:ext cx="7773233" cy="89639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976FB53-E2DA-4F7D-AD3A-3CF46B817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42" y="3544610"/>
            <a:ext cx="5158246" cy="315811"/>
          </a:xfrm>
          <a:prstGeom prst="rect">
            <a:avLst/>
          </a:prstGeom>
        </p:spPr>
      </p:pic>
      <p:pic>
        <p:nvPicPr>
          <p:cNvPr id="12" name="Immagine 11">
            <a:hlinkClick r:id="rId8"/>
            <a:extLst>
              <a:ext uri="{FF2B5EF4-FFF2-40B4-BE49-F238E27FC236}">
                <a16:creationId xmlns:a16="http://schemas.microsoft.com/office/drawing/2014/main" id="{00AB4A72-9CAC-47E9-8579-CDE444616E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920" y="3308882"/>
            <a:ext cx="1201070" cy="405556"/>
          </a:xfrm>
          <a:prstGeom prst="rect">
            <a:avLst/>
          </a:prstGeom>
        </p:spPr>
      </p:pic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73660F54-FDC6-4160-9ADA-CD8ADD691002}"/>
              </a:ext>
            </a:extLst>
          </p:cNvPr>
          <p:cNvSpPr/>
          <p:nvPr/>
        </p:nvSpPr>
        <p:spPr>
          <a:xfrm>
            <a:off x="8244408" y="3702515"/>
            <a:ext cx="288032" cy="405556"/>
          </a:xfrm>
          <a:prstGeom prst="downArrow">
            <a:avLst/>
          </a:prstGeom>
          <a:gradFill>
            <a:gsLst>
              <a:gs pos="0">
                <a:srgbClr val="FF0000"/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6F2BE923-80FD-418A-BB56-514D3CE62A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7012" y="1433621"/>
            <a:ext cx="1236399" cy="2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C87FC8-0E55-4E12-A793-C586EAE6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40" y="0"/>
            <a:ext cx="8229240" cy="11448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Esercizi 2/2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8131DC-BE69-404E-BE8E-0CE000DF670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71475" y="5787024"/>
            <a:ext cx="8866654" cy="1122533"/>
          </a:xfrm>
        </p:spPr>
        <p:txBody>
          <a:bodyPr/>
          <a:lstStyle/>
          <a:p>
            <a:pPr marL="0" indent="0" algn="l">
              <a:buNone/>
            </a:pPr>
            <a:r>
              <a:rPr lang="it-IT" sz="4400" dirty="0">
                <a:solidFill>
                  <a:srgbClr val="0070C0"/>
                </a:solidFill>
              </a:rPr>
              <a:t>&gt;&gt; </a:t>
            </a:r>
            <a:r>
              <a:rPr lang="it-IT" sz="4400" dirty="0">
                <a:solidFill>
                  <a:srgbClr val="0070C0"/>
                </a:solidFill>
                <a:hlinkClick r:id="rId2"/>
              </a:rPr>
              <a:t>Interazione</a:t>
            </a:r>
            <a:r>
              <a:rPr lang="it-IT" sz="4400" dirty="0">
                <a:solidFill>
                  <a:srgbClr val="0070C0"/>
                </a:solidFill>
              </a:rPr>
              <a:t> C/S ed altri </a:t>
            </a:r>
            <a:r>
              <a:rPr lang="it-IT" sz="4400" dirty="0">
                <a:solidFill>
                  <a:srgbClr val="0070C0"/>
                </a:solidFill>
                <a:hlinkClick r:id="rId3"/>
              </a:rPr>
              <a:t>esempi</a:t>
            </a:r>
            <a:endParaRPr lang="it-IT" sz="4400" dirty="0">
              <a:solidFill>
                <a:srgbClr val="0070C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FD7965-8C0D-4064-AFAE-950E6F2A5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" y="786399"/>
            <a:ext cx="8401050" cy="5000625"/>
          </a:xfrm>
          <a:prstGeom prst="rect">
            <a:avLst/>
          </a:prstGeom>
        </p:spPr>
      </p:pic>
      <p:sp>
        <p:nvSpPr>
          <p:cNvPr id="4" name="Freccia a sinistra 3">
            <a:extLst>
              <a:ext uri="{FF2B5EF4-FFF2-40B4-BE49-F238E27FC236}">
                <a16:creationId xmlns:a16="http://schemas.microsoft.com/office/drawing/2014/main" id="{7F9507F0-F8CB-44C3-B8AB-4F725D57ADD6}"/>
              </a:ext>
            </a:extLst>
          </p:cNvPr>
          <p:cNvSpPr/>
          <p:nvPr/>
        </p:nvSpPr>
        <p:spPr>
          <a:xfrm>
            <a:off x="4860032" y="3177880"/>
            <a:ext cx="108012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524833F-1EE7-4F81-A0DD-791CB44FA2D9}"/>
              </a:ext>
            </a:extLst>
          </p:cNvPr>
          <p:cNvSpPr txBox="1"/>
          <p:nvPr/>
        </p:nvSpPr>
        <p:spPr>
          <a:xfrm>
            <a:off x="6051693" y="3044588"/>
            <a:ext cx="1999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>
                <a:solidFill>
                  <a:srgbClr val="0070C0"/>
                </a:solidFill>
              </a:rPr>
              <a:t>risultato, usando</a:t>
            </a:r>
          </a:p>
          <a:p>
            <a:pPr algn="ctr"/>
            <a:r>
              <a:rPr lang="it-IT" b="1" i="1" dirty="0">
                <a:solidFill>
                  <a:srgbClr val="0070C0"/>
                </a:solidFill>
              </a:rPr>
              <a:t>codice eseguibile</a:t>
            </a:r>
          </a:p>
          <a:p>
            <a:pPr algn="ctr"/>
            <a:r>
              <a:rPr lang="it-IT" b="1" i="1" dirty="0">
                <a:solidFill>
                  <a:srgbClr val="0070C0"/>
                </a:solidFill>
              </a:rPr>
              <a:t> (script lato Server)</a:t>
            </a:r>
          </a:p>
        </p:txBody>
      </p:sp>
    </p:spTree>
    <p:extLst>
      <p:ext uri="{BB962C8B-B14F-4D97-AF65-F5344CB8AC3E}">
        <p14:creationId xmlns:p14="http://schemas.microsoft.com/office/powerpoint/2010/main" val="4212695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874</Words>
  <Application>Microsoft Office PowerPoint</Application>
  <PresentationFormat>Presentazione su schermo (4:3)</PresentationFormat>
  <Paragraphs>124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Calibri</vt:lpstr>
      <vt:lpstr>Symbol</vt:lpstr>
      <vt:lpstr>Wingdings</vt:lpstr>
      <vt:lpstr>Office Theme</vt:lpstr>
      <vt:lpstr>Office Theme</vt:lpstr>
      <vt:lpstr>Office Theme</vt:lpstr>
      <vt:lpstr>TECNOLOGIA ASP vs ASPX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Esercizi 1/2</vt:lpstr>
      <vt:lpstr>Presentazione standard di PowerPoint</vt:lpstr>
      <vt:lpstr>Esercizi 2/2</vt:lpstr>
      <vt:lpstr>Gestione DB remoto</vt:lpstr>
      <vt:lpstr>Presentazione standard di PowerPoint</vt:lpstr>
      <vt:lpstr>Presentazione standard di PowerPoint</vt:lpstr>
      <vt:lpstr>Esercizi 1/2</vt:lpstr>
      <vt:lpstr>ESERCIZI 2/2</vt:lpstr>
      <vt:lpstr>Presentazione standard di PowerPoint</vt:lpstr>
      <vt:lpstr>Stringa  di connessione  (account somee.com) </vt:lpstr>
      <vt:lpstr>Segmento di codice (.asp)</vt:lpstr>
      <vt:lpstr>Segmento di codice (.asp)</vt:lpstr>
      <vt:lpstr>Segmento di codice (.asp)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 ASP vs ASPX</dc:title>
  <dc:creator>Paola Biasotti</dc:creator>
  <cp:lastModifiedBy>Paola Biasotti</cp:lastModifiedBy>
  <cp:revision>16</cp:revision>
  <dcterms:created xsi:type="dcterms:W3CDTF">2018-11-29T15:42:04Z</dcterms:created>
  <dcterms:modified xsi:type="dcterms:W3CDTF">2020-08-04T14:22:11Z</dcterms:modified>
</cp:coreProperties>
</file>